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B0604020202020204" charset="0"/>
      <p:regular r:id="rId10"/>
      <p:bold r:id="rId11"/>
      <p:italic r:id="rId12"/>
      <p:boldItalic r:id="rId13"/>
    </p:embeddedFont>
    <p:embeddedFont>
      <p:font typeface="Montserra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b2088d0e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b2088d0e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b2088d0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b2088d0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0cc7bc7fb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0cc7bc7fb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0cc7bc7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0cc7bc7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b2088d0e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b2088d0e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0cc7bc7fb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0cc7bc7fb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2644800" y="729100"/>
            <a:ext cx="6499200" cy="110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Frankenstein in Popular Culture</a:t>
            </a:r>
            <a:endParaRPr sz="3000"/>
          </a:p>
        </p:txBody>
      </p:sp>
      <p:sp>
        <p:nvSpPr>
          <p:cNvPr id="135" name="Google Shape;135;p13"/>
          <p:cNvSpPr txBox="1">
            <a:spLocks noGrp="1"/>
          </p:cNvSpPr>
          <p:nvPr>
            <p:ph type="subTitle" idx="1"/>
          </p:nvPr>
        </p:nvSpPr>
        <p:spPr>
          <a:xfrm>
            <a:off x="3093375" y="1332600"/>
            <a:ext cx="18588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Shela Nguyen</a:t>
            </a:r>
            <a:endParaRPr/>
          </a:p>
        </p:txBody>
      </p:sp>
      <p:pic>
        <p:nvPicPr>
          <p:cNvPr id="136" name="Google Shape;136;p13"/>
          <p:cNvPicPr preferRelativeResize="0"/>
          <p:nvPr/>
        </p:nvPicPr>
        <p:blipFill>
          <a:blip r:embed="rId3">
            <a:alphaModFix/>
          </a:blip>
          <a:stretch>
            <a:fillRect/>
          </a:stretch>
        </p:blipFill>
        <p:spPr>
          <a:xfrm>
            <a:off x="5299850" y="1225600"/>
            <a:ext cx="3844150" cy="3844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Film Adaptations</a:t>
            </a:r>
            <a:endParaRPr/>
          </a:p>
        </p:txBody>
      </p:sp>
      <p:sp>
        <p:nvSpPr>
          <p:cNvPr id="142" name="Google Shape;142;p14"/>
          <p:cNvSpPr txBox="1">
            <a:spLocks noGrp="1"/>
          </p:cNvSpPr>
          <p:nvPr>
            <p:ph type="body" idx="1"/>
          </p:nvPr>
        </p:nvSpPr>
        <p:spPr>
          <a:xfrm>
            <a:off x="1297500" y="1567550"/>
            <a:ext cx="49632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1931 film adaptation of “Frankenstein” is the a notable adaptation of the book, featuring Boris Karloff as Frankenstein’s Monster</a:t>
            </a:r>
            <a:endParaRPr/>
          </a:p>
          <a:p>
            <a:pPr marL="457200" lvl="0" indent="-311150" algn="l" rtl="0">
              <a:spcBef>
                <a:spcPts val="0"/>
              </a:spcBef>
              <a:spcAft>
                <a:spcPts val="0"/>
              </a:spcAft>
              <a:buSzPts val="1300"/>
              <a:buChar char="-"/>
            </a:pPr>
            <a:r>
              <a:rPr lang="en"/>
              <a:t>The monster is generally one of the most recognizable icons in the horror genre</a:t>
            </a:r>
            <a:endParaRPr/>
          </a:p>
          <a:p>
            <a:pPr marL="457200" lvl="0" indent="-311150" algn="l" rtl="0">
              <a:spcBef>
                <a:spcPts val="0"/>
              </a:spcBef>
              <a:spcAft>
                <a:spcPts val="0"/>
              </a:spcAft>
              <a:buSzPts val="1300"/>
              <a:buChar char="-"/>
            </a:pPr>
            <a:r>
              <a:rPr lang="en"/>
              <a:t>“Mary Shelley’s Frankenstein (1994)” is considered the most faithful adaptation to the novel, though some parts were considerably distinct from each other</a:t>
            </a:r>
            <a:endParaRPr/>
          </a:p>
        </p:txBody>
      </p:sp>
      <p:pic>
        <p:nvPicPr>
          <p:cNvPr id="143" name="Google Shape;143;p14"/>
          <p:cNvPicPr preferRelativeResize="0"/>
          <p:nvPr/>
        </p:nvPicPr>
        <p:blipFill>
          <a:blip r:embed="rId3">
            <a:alphaModFix/>
          </a:blip>
          <a:stretch>
            <a:fillRect/>
          </a:stretch>
        </p:blipFill>
        <p:spPr>
          <a:xfrm>
            <a:off x="6420675" y="199425"/>
            <a:ext cx="2557100" cy="3835649"/>
          </a:xfrm>
          <a:prstGeom prst="rect">
            <a:avLst/>
          </a:prstGeom>
          <a:noFill/>
          <a:ln>
            <a:noFill/>
          </a:ln>
        </p:spPr>
      </p:pic>
      <p:sp>
        <p:nvSpPr>
          <p:cNvPr id="144" name="Google Shape;144;p14"/>
          <p:cNvSpPr txBox="1"/>
          <p:nvPr/>
        </p:nvSpPr>
        <p:spPr>
          <a:xfrm>
            <a:off x="6319950" y="4121200"/>
            <a:ext cx="2557200" cy="54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Lato"/>
                <a:ea typeface="Lato"/>
                <a:cs typeface="Lato"/>
                <a:sym typeface="Lato"/>
              </a:rPr>
              <a:t>Boris Karloff as Frankenstein’s Monster, depicted in the 1931 film “Frankenstein.”</a:t>
            </a:r>
            <a:endParaRPr sz="1100">
              <a:solidFill>
                <a:srgbClr val="FFFFF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Artwork Depictions</a:t>
            </a:r>
            <a:endParaRPr/>
          </a:p>
        </p:txBody>
      </p:sp>
      <p:sp>
        <p:nvSpPr>
          <p:cNvPr id="150" name="Google Shape;150;p15"/>
          <p:cNvSpPr txBox="1">
            <a:spLocks noGrp="1"/>
          </p:cNvSpPr>
          <p:nvPr>
            <p:ph type="body" idx="1"/>
          </p:nvPr>
        </p:nvSpPr>
        <p:spPr>
          <a:xfrm>
            <a:off x="2626900" y="1567550"/>
            <a:ext cx="3419100" cy="2072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most commonly given appearance of Frankenstein’s monster is his signature unusual green skin</a:t>
            </a:r>
            <a:endParaRPr/>
          </a:p>
          <a:p>
            <a:pPr marL="457200" lvl="0" indent="-311150" algn="l" rtl="0">
              <a:spcBef>
                <a:spcPts val="0"/>
              </a:spcBef>
              <a:spcAft>
                <a:spcPts val="0"/>
              </a:spcAft>
              <a:buSzPts val="1300"/>
              <a:buChar char="-"/>
            </a:pPr>
            <a:r>
              <a:rPr lang="en"/>
              <a:t>Also shown to have huge scars and stitches on his face</a:t>
            </a:r>
            <a:endParaRPr/>
          </a:p>
          <a:p>
            <a:pPr marL="457200" lvl="0" indent="-311150" algn="l" rtl="0">
              <a:spcBef>
                <a:spcPts val="0"/>
              </a:spcBef>
              <a:spcAft>
                <a:spcPts val="0"/>
              </a:spcAft>
              <a:buSzPts val="1300"/>
              <a:buChar char="-"/>
            </a:pPr>
            <a:r>
              <a:rPr lang="en"/>
              <a:t>The idea of bolts in his neck was never in the novel but was popularized through film adaptations</a:t>
            </a:r>
            <a:endParaRPr/>
          </a:p>
          <a:p>
            <a:pPr marL="457200" lvl="0" indent="-311150" algn="l" rtl="0">
              <a:spcBef>
                <a:spcPts val="0"/>
              </a:spcBef>
              <a:spcAft>
                <a:spcPts val="0"/>
              </a:spcAft>
              <a:buSzPts val="1300"/>
              <a:buChar char="-"/>
            </a:pPr>
            <a:r>
              <a:rPr lang="en"/>
              <a:t>Frankenstein’s monster was even featured in some political cartoons</a:t>
            </a:r>
            <a:endParaRPr/>
          </a:p>
        </p:txBody>
      </p:sp>
      <p:pic>
        <p:nvPicPr>
          <p:cNvPr id="151" name="Google Shape;151;p15"/>
          <p:cNvPicPr preferRelativeResize="0"/>
          <p:nvPr/>
        </p:nvPicPr>
        <p:blipFill>
          <a:blip r:embed="rId3">
            <a:alphaModFix/>
          </a:blip>
          <a:stretch>
            <a:fillRect/>
          </a:stretch>
        </p:blipFill>
        <p:spPr>
          <a:xfrm>
            <a:off x="212750" y="1468525"/>
            <a:ext cx="2504375" cy="3446375"/>
          </a:xfrm>
          <a:prstGeom prst="rect">
            <a:avLst/>
          </a:prstGeom>
          <a:noFill/>
          <a:ln>
            <a:noFill/>
          </a:ln>
        </p:spPr>
      </p:pic>
      <p:pic>
        <p:nvPicPr>
          <p:cNvPr id="152" name="Google Shape;152;p15"/>
          <p:cNvPicPr preferRelativeResize="0"/>
          <p:nvPr/>
        </p:nvPicPr>
        <p:blipFill>
          <a:blip r:embed="rId4">
            <a:alphaModFix/>
          </a:blip>
          <a:stretch>
            <a:fillRect/>
          </a:stretch>
        </p:blipFill>
        <p:spPr>
          <a:xfrm>
            <a:off x="6046000" y="210550"/>
            <a:ext cx="2869950" cy="2155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 Novels</a:t>
            </a:r>
            <a:endParaRPr/>
          </a:p>
        </p:txBody>
      </p:sp>
      <p:sp>
        <p:nvSpPr>
          <p:cNvPr id="158" name="Google Shape;158;p16"/>
          <p:cNvSpPr txBox="1">
            <a:spLocks noGrp="1"/>
          </p:cNvSpPr>
          <p:nvPr>
            <p:ph type="body" idx="1"/>
          </p:nvPr>
        </p:nvSpPr>
        <p:spPr>
          <a:xfrm>
            <a:off x="2416350" y="1567550"/>
            <a:ext cx="42513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“Frankenstein” also had its fair share of graphic novel adaptations from both DC and Marvel Comics</a:t>
            </a:r>
            <a:endParaRPr/>
          </a:p>
          <a:p>
            <a:pPr marL="457200" lvl="0" indent="-311150" algn="l" rtl="0">
              <a:spcBef>
                <a:spcPts val="0"/>
              </a:spcBef>
              <a:spcAft>
                <a:spcPts val="0"/>
              </a:spcAft>
              <a:buSzPts val="1300"/>
              <a:buChar char="-"/>
            </a:pPr>
            <a:r>
              <a:rPr lang="en"/>
              <a:t>The characters were based on Mary Shelley’s “Frankenstein” but were often involved within the comic universe</a:t>
            </a:r>
            <a:endParaRPr/>
          </a:p>
          <a:p>
            <a:pPr marL="457200" lvl="0" indent="-311150" algn="l" rtl="0">
              <a:spcBef>
                <a:spcPts val="0"/>
              </a:spcBef>
              <a:spcAft>
                <a:spcPts val="0"/>
              </a:spcAft>
              <a:buSzPts val="1300"/>
              <a:buChar char="-"/>
            </a:pPr>
            <a:r>
              <a:rPr lang="en"/>
              <a:t>Often shared abilities such as superhuman strength, stamina, and immortality</a:t>
            </a:r>
            <a:endParaRPr/>
          </a:p>
        </p:txBody>
      </p:sp>
      <p:pic>
        <p:nvPicPr>
          <p:cNvPr id="159" name="Google Shape;159;p16"/>
          <p:cNvPicPr preferRelativeResize="0"/>
          <p:nvPr/>
        </p:nvPicPr>
        <p:blipFill>
          <a:blip r:embed="rId3">
            <a:alphaModFix/>
          </a:blip>
          <a:stretch>
            <a:fillRect/>
          </a:stretch>
        </p:blipFill>
        <p:spPr>
          <a:xfrm>
            <a:off x="6736625" y="185675"/>
            <a:ext cx="2193150" cy="3260075"/>
          </a:xfrm>
          <a:prstGeom prst="rect">
            <a:avLst/>
          </a:prstGeom>
          <a:noFill/>
          <a:ln>
            <a:noFill/>
          </a:ln>
        </p:spPr>
      </p:pic>
      <p:pic>
        <p:nvPicPr>
          <p:cNvPr id="160" name="Google Shape;160;p16"/>
          <p:cNvPicPr preferRelativeResize="0"/>
          <p:nvPr/>
        </p:nvPicPr>
        <p:blipFill>
          <a:blip r:embed="rId4">
            <a:alphaModFix/>
          </a:blip>
          <a:stretch>
            <a:fillRect/>
          </a:stretch>
        </p:blipFill>
        <p:spPr>
          <a:xfrm>
            <a:off x="185900" y="1605678"/>
            <a:ext cx="2193152" cy="33713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Misconceptions of “Frankenstein”</a:t>
            </a:r>
            <a:endParaRPr/>
          </a:p>
        </p:txBody>
      </p:sp>
      <p:sp>
        <p:nvSpPr>
          <p:cNvPr id="166" name="Google Shape;166;p17"/>
          <p:cNvSpPr txBox="1">
            <a:spLocks noGrp="1"/>
          </p:cNvSpPr>
          <p:nvPr>
            <p:ph type="body" idx="1"/>
          </p:nvPr>
        </p:nvSpPr>
        <p:spPr>
          <a:xfrm>
            <a:off x="250650" y="1567550"/>
            <a:ext cx="51435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People think of the monster when they think of “Frankenstein,” though Victor Frankenstein is the name of the scientist</a:t>
            </a:r>
            <a:endParaRPr/>
          </a:p>
          <a:p>
            <a:pPr marL="457200" lvl="0" indent="-311150" algn="l" rtl="0">
              <a:spcBef>
                <a:spcPts val="0"/>
              </a:spcBef>
              <a:spcAft>
                <a:spcPts val="0"/>
              </a:spcAft>
              <a:buSzPts val="1300"/>
              <a:buChar char="-"/>
            </a:pPr>
            <a:r>
              <a:rPr lang="en"/>
              <a:t>The monster is thought to be cretinous and dopey with zombie-like movements  based on film adaptations, whereas in Mary Shelley’s novel, he has a strong intellect and is fully capable of human speech</a:t>
            </a:r>
            <a:endParaRPr/>
          </a:p>
          <a:p>
            <a:pPr marL="457200" lvl="0" indent="-311150" algn="l" rtl="0">
              <a:spcBef>
                <a:spcPts val="0"/>
              </a:spcBef>
              <a:spcAft>
                <a:spcPts val="0"/>
              </a:spcAft>
              <a:buSzPts val="1300"/>
              <a:buChar char="-"/>
            </a:pPr>
            <a:r>
              <a:rPr lang="en"/>
              <a:t>HIs appearance in film adaptations is completely inaccurate, as the monster’s skin is described as yellow instead of green. He was also never given bolts in his neck and his appearance was horrifying to look at</a:t>
            </a:r>
            <a:endParaRPr/>
          </a:p>
          <a:p>
            <a:pPr marL="457200" lvl="0" indent="-311150" algn="l" rtl="0">
              <a:spcBef>
                <a:spcPts val="0"/>
              </a:spcBef>
              <a:spcAft>
                <a:spcPts val="0"/>
              </a:spcAft>
              <a:buSzPts val="1300"/>
              <a:buChar char="-"/>
            </a:pPr>
            <a:r>
              <a:rPr lang="en"/>
              <a:t>Victor Frankenstein is not crazy but depicted as a typical “mad scientist.” He is driven by the death of his mother to create the monster </a:t>
            </a:r>
            <a:endParaRPr/>
          </a:p>
        </p:txBody>
      </p:sp>
      <p:pic>
        <p:nvPicPr>
          <p:cNvPr id="167" name="Google Shape;167;p17"/>
          <p:cNvPicPr preferRelativeResize="0"/>
          <p:nvPr/>
        </p:nvPicPr>
        <p:blipFill>
          <a:blip r:embed="rId3">
            <a:alphaModFix/>
          </a:blip>
          <a:stretch>
            <a:fillRect/>
          </a:stretch>
        </p:blipFill>
        <p:spPr>
          <a:xfrm>
            <a:off x="5499017" y="1307850"/>
            <a:ext cx="3512458" cy="1961100"/>
          </a:xfrm>
          <a:prstGeom prst="rect">
            <a:avLst/>
          </a:prstGeom>
          <a:noFill/>
          <a:ln>
            <a:noFill/>
          </a:ln>
        </p:spPr>
      </p:pic>
      <p:sp>
        <p:nvSpPr>
          <p:cNvPr id="168" name="Google Shape;168;p17"/>
          <p:cNvSpPr txBox="1"/>
          <p:nvPr/>
        </p:nvSpPr>
        <p:spPr>
          <a:xfrm>
            <a:off x="7158775" y="3358800"/>
            <a:ext cx="1914900" cy="49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rgbClr val="FFFFFF"/>
                </a:solidFill>
                <a:latin typeface="Lato"/>
                <a:ea typeface="Lato"/>
                <a:cs typeface="Lato"/>
                <a:sym typeface="Lato"/>
              </a:rPr>
              <a:t>Hmm...</a:t>
            </a:r>
            <a:endParaRPr sz="1200">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Significance of Mary Shelley’s “Frankenstein”</a:t>
            </a:r>
            <a:endParaRPr/>
          </a:p>
        </p:txBody>
      </p:sp>
      <p:sp>
        <p:nvSpPr>
          <p:cNvPr id="174" name="Google Shape;174;p18"/>
          <p:cNvSpPr txBox="1">
            <a:spLocks noGrp="1"/>
          </p:cNvSpPr>
          <p:nvPr>
            <p:ph type="body" idx="1"/>
          </p:nvPr>
        </p:nvSpPr>
        <p:spPr>
          <a:xfrm>
            <a:off x="431125" y="1567550"/>
            <a:ext cx="49524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depictions, often times, are very distinct from the original source material in terms of storylines and characters</a:t>
            </a:r>
            <a:endParaRPr/>
          </a:p>
          <a:p>
            <a:pPr marL="457200" lvl="0" indent="-311150" algn="l" rtl="0">
              <a:spcBef>
                <a:spcPts val="0"/>
              </a:spcBef>
              <a:spcAft>
                <a:spcPts val="0"/>
              </a:spcAft>
              <a:buSzPts val="1300"/>
              <a:buChar char="-"/>
            </a:pPr>
            <a:r>
              <a:rPr lang="en"/>
              <a:t>In popular culture, the monster is often thought of when referring to “Frankenstein”</a:t>
            </a:r>
            <a:endParaRPr/>
          </a:p>
          <a:p>
            <a:pPr marL="457200" lvl="0" indent="-311150" algn="l" rtl="0">
              <a:spcBef>
                <a:spcPts val="0"/>
              </a:spcBef>
              <a:spcAft>
                <a:spcPts val="0"/>
              </a:spcAft>
              <a:buSzPts val="1300"/>
              <a:buChar char="-"/>
            </a:pPr>
            <a:r>
              <a:rPr lang="en"/>
              <a:t>The Hollywood film adaptations led people to believe the monster to be brain-dead and zombie-like</a:t>
            </a:r>
            <a:endParaRPr/>
          </a:p>
          <a:p>
            <a:pPr marL="457200" lvl="0" indent="-311150" algn="l" rtl="0">
              <a:spcBef>
                <a:spcPts val="0"/>
              </a:spcBef>
              <a:spcAft>
                <a:spcPts val="0"/>
              </a:spcAft>
              <a:buSzPts val="1300"/>
              <a:buChar char="-"/>
            </a:pPr>
            <a:r>
              <a:rPr lang="en"/>
              <a:t>The monster is one of the most iconic characters in the horror genre</a:t>
            </a:r>
            <a:endParaRPr/>
          </a:p>
        </p:txBody>
      </p:sp>
      <p:pic>
        <p:nvPicPr>
          <p:cNvPr id="175" name="Google Shape;175;p18"/>
          <p:cNvPicPr preferRelativeResize="0"/>
          <p:nvPr/>
        </p:nvPicPr>
        <p:blipFill>
          <a:blip r:embed="rId3">
            <a:alphaModFix/>
          </a:blip>
          <a:stretch>
            <a:fillRect/>
          </a:stretch>
        </p:blipFill>
        <p:spPr>
          <a:xfrm>
            <a:off x="5197175" y="1510475"/>
            <a:ext cx="3776375" cy="212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9"/>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FIN.</a:t>
            </a:r>
            <a:endParaRPr sz="24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On-screen Show (16:9)</PresentationFormat>
  <Paragraphs>28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Montserrat</vt:lpstr>
      <vt:lpstr>Lato</vt:lpstr>
      <vt:lpstr>Arial</vt:lpstr>
      <vt:lpstr>Focus</vt:lpstr>
      <vt:lpstr>Frankenstein in Popular Culture</vt:lpstr>
      <vt:lpstr>Film Adaptations</vt:lpstr>
      <vt:lpstr>Artwork Depictions</vt:lpstr>
      <vt:lpstr>Graphic Novels</vt:lpstr>
      <vt:lpstr>Misconceptions of “Frankenstein”</vt:lpstr>
      <vt:lpstr>Significance of Mary Shelley’s “Frankenstein”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 in Popular Culture</dc:title>
  <dc:creator>CYNTHIA K. WILLIAMS</dc:creator>
  <cp:lastModifiedBy>CYNTHIA K. WILLIAMS</cp:lastModifiedBy>
  <cp:revision>1</cp:revision>
  <dcterms:modified xsi:type="dcterms:W3CDTF">2019-11-14T19:16:41Z</dcterms:modified>
</cp:coreProperties>
</file>