
<file path=[Content_Types].xml><?xml version="1.0" encoding="utf-8"?>
<Types xmlns="http://schemas.openxmlformats.org/package/2006/content-types">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 id="258" r:id="rId4"/>
    <p:sldId id="262" r:id="rId5"/>
    <p:sldId id="263" r:id="rId6"/>
    <p:sldId id="259" r:id="rId7"/>
    <p:sldId id="264" r:id="rId8"/>
    <p:sldId id="260" r:id="rId9"/>
    <p:sldId id="265" r:id="rId10"/>
    <p:sldId id="261" r:id="rId11"/>
    <p:sldId id="270" r:id="rId12"/>
    <p:sldId id="269"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072"/>
    <p:restoredTop sz="94600"/>
  </p:normalViewPr>
  <p:slideViewPr>
    <p:cSldViewPr snapToGrid="0" snapToObjects="1">
      <p:cViewPr varScale="1">
        <p:scale>
          <a:sx n="73" d="100"/>
          <a:sy n="73" d="100"/>
        </p:scale>
        <p:origin x="90" y="82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AB0B5085-7808-504F-8E63-436236E33C57}" type="datetimeFigureOut">
              <a:rPr lang="en-US" smtClean="0"/>
              <a:t>11/18/2019</a:t>
            </a:fld>
            <a:endParaRPr lang="en-US"/>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B69E1A39-075B-B941-A446-DBEB556D7EE2}" type="slidenum">
              <a:rPr lang="en-US" smtClean="0"/>
              <a:t>‹#›</a:t>
            </a:fld>
            <a:endParaRPr lang="en-US"/>
          </a:p>
        </p:txBody>
      </p:sp>
    </p:spTree>
    <p:extLst>
      <p:ext uri="{BB962C8B-B14F-4D97-AF65-F5344CB8AC3E}">
        <p14:creationId xmlns:p14="http://schemas.microsoft.com/office/powerpoint/2010/main" val="3526265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B0B5085-7808-504F-8E63-436236E33C57}" type="datetimeFigureOut">
              <a:rPr lang="en-US" smtClean="0"/>
              <a:t>11/18/2019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9E1A39-075B-B941-A446-DBEB556D7EE2}" type="slidenum">
              <a:rPr lang="en-US" smtClean="0"/>
              <a:t>‹#›</a:t>
            </a:fld>
            <a:endParaRPr lang="en-US"/>
          </a:p>
        </p:txBody>
      </p:sp>
    </p:spTree>
    <p:extLst>
      <p:ext uri="{BB962C8B-B14F-4D97-AF65-F5344CB8AC3E}">
        <p14:creationId xmlns:p14="http://schemas.microsoft.com/office/powerpoint/2010/main" val="24082061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AB0B5085-7808-504F-8E63-436236E33C57}" type="datetimeFigureOut">
              <a:rPr lang="en-US" smtClean="0"/>
              <a:t>11/18/2019</a:t>
            </a:fld>
            <a:endParaRPr lang="en-US"/>
          </a:p>
        </p:txBody>
      </p:sp>
      <p:sp>
        <p:nvSpPr>
          <p:cNvPr id="5" name="Footer Placeholder 4"/>
          <p:cNvSpPr>
            <a:spLocks noGrp="1"/>
          </p:cNvSpPr>
          <p:nvPr>
            <p:ph type="ftr" sz="quarter" idx="11"/>
          </p:nvPr>
        </p:nvSpPr>
        <p:spPr>
          <a:xfrm>
            <a:off x="774923" y="5951811"/>
            <a:ext cx="7896279" cy="365125"/>
          </a:xfrm>
        </p:spPr>
        <p:txBody>
          <a:bodyPr/>
          <a:lstStyle/>
          <a:p>
            <a:endParaRPr lang="en-US"/>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B69E1A39-075B-B941-A446-DBEB556D7EE2}" type="slidenum">
              <a:rPr lang="en-US" smtClean="0"/>
              <a:t>‹#›</a:t>
            </a:fld>
            <a:endParaRPr lang="en-US"/>
          </a:p>
        </p:txBody>
      </p:sp>
    </p:spTree>
    <p:extLst>
      <p:ext uri="{BB962C8B-B14F-4D97-AF65-F5344CB8AC3E}">
        <p14:creationId xmlns:p14="http://schemas.microsoft.com/office/powerpoint/2010/main" val="27911159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B0B5085-7808-504F-8E63-436236E33C57}" type="datetimeFigureOut">
              <a:rPr lang="en-US" smtClean="0"/>
              <a:t>11/18/2019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58300" y="5956137"/>
            <a:ext cx="1052508" cy="365125"/>
          </a:xfrm>
        </p:spPr>
        <p:txBody>
          <a:bodyPr/>
          <a:lstStyle/>
          <a:p>
            <a:fld id="{B69E1A39-075B-B941-A446-DBEB556D7EE2}" type="slidenum">
              <a:rPr lang="en-US" smtClean="0"/>
              <a:t>‹#›</a:t>
            </a:fld>
            <a:endParaRPr lang="en-US"/>
          </a:p>
        </p:txBody>
      </p:sp>
    </p:spTree>
    <p:extLst>
      <p:ext uri="{BB962C8B-B14F-4D97-AF65-F5344CB8AC3E}">
        <p14:creationId xmlns:p14="http://schemas.microsoft.com/office/powerpoint/2010/main" val="2861086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AB0B5085-7808-504F-8E63-436236E33C57}" type="datetimeFigureOut">
              <a:rPr lang="en-US" smtClean="0"/>
              <a:t>11/18/2019</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B69E1A39-075B-B941-A446-DBEB556D7EE2}" type="slidenum">
              <a:rPr lang="en-US" smtClean="0"/>
              <a:t>‹#›</a:t>
            </a:fld>
            <a:endParaRPr lang="en-US"/>
          </a:p>
        </p:txBody>
      </p:sp>
    </p:spTree>
    <p:extLst>
      <p:ext uri="{BB962C8B-B14F-4D97-AF65-F5344CB8AC3E}">
        <p14:creationId xmlns:p14="http://schemas.microsoft.com/office/powerpoint/2010/main" val="30460728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B0B5085-7808-504F-8E63-436236E33C57}" type="datetimeFigureOut">
              <a:rPr lang="en-US" smtClean="0"/>
              <a:t>11/18/2019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9E1A39-075B-B941-A446-DBEB556D7EE2}" type="slidenum">
              <a:rPr lang="en-US" smtClean="0"/>
              <a:t>‹#›</a:t>
            </a:fld>
            <a:endParaRPr lang="en-US"/>
          </a:p>
        </p:txBody>
      </p:sp>
    </p:spTree>
    <p:extLst>
      <p:ext uri="{BB962C8B-B14F-4D97-AF65-F5344CB8AC3E}">
        <p14:creationId xmlns:p14="http://schemas.microsoft.com/office/powerpoint/2010/main" val="12615017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B0B5085-7808-504F-8E63-436236E33C57}" type="datetimeFigureOut">
              <a:rPr lang="en-US" smtClean="0"/>
              <a:t>11/18/2019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9E1A39-075B-B941-A446-DBEB556D7EE2}" type="slidenum">
              <a:rPr lang="en-US" smtClean="0"/>
              <a:t>‹#›</a:t>
            </a:fld>
            <a:endParaRPr lang="en-US"/>
          </a:p>
        </p:txBody>
      </p:sp>
    </p:spTree>
    <p:extLst>
      <p:ext uri="{BB962C8B-B14F-4D97-AF65-F5344CB8AC3E}">
        <p14:creationId xmlns:p14="http://schemas.microsoft.com/office/powerpoint/2010/main" val="1150534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B0B5085-7808-504F-8E63-436236E33C57}" type="datetimeFigureOut">
              <a:rPr lang="en-US" smtClean="0"/>
              <a:t>11/18/2019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9E1A39-075B-B941-A446-DBEB556D7EE2}" type="slidenum">
              <a:rPr lang="en-US" smtClean="0"/>
              <a:t>‹#›</a:t>
            </a:fld>
            <a:endParaRPr lang="en-US"/>
          </a:p>
        </p:txBody>
      </p:sp>
    </p:spTree>
    <p:extLst>
      <p:ext uri="{BB962C8B-B14F-4D97-AF65-F5344CB8AC3E}">
        <p14:creationId xmlns:p14="http://schemas.microsoft.com/office/powerpoint/2010/main" val="9991278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0B5085-7808-504F-8E63-436236E33C57}" type="datetimeFigureOut">
              <a:rPr lang="en-US" smtClean="0"/>
              <a:t>11/18/2019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9E1A39-075B-B941-A446-DBEB556D7EE2}" type="slidenum">
              <a:rPr lang="en-US" smtClean="0"/>
              <a:t>‹#›</a:t>
            </a:fld>
            <a:endParaRPr lang="en-US"/>
          </a:p>
        </p:txBody>
      </p:sp>
    </p:spTree>
    <p:extLst>
      <p:ext uri="{BB962C8B-B14F-4D97-AF65-F5344CB8AC3E}">
        <p14:creationId xmlns:p14="http://schemas.microsoft.com/office/powerpoint/2010/main" val="26960759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AB0B5085-7808-504F-8E63-436236E33C57}" type="datetimeFigureOut">
              <a:rPr lang="en-US" smtClean="0"/>
              <a:t>11/18/2019</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B69E1A39-075B-B941-A446-DBEB556D7EE2}" type="slidenum">
              <a:rPr lang="en-US" smtClean="0"/>
              <a:t>‹#›</a:t>
            </a:fld>
            <a:endParaRPr lang="en-US"/>
          </a:p>
        </p:txBody>
      </p:sp>
    </p:spTree>
    <p:extLst>
      <p:ext uri="{BB962C8B-B14F-4D97-AF65-F5344CB8AC3E}">
        <p14:creationId xmlns:p14="http://schemas.microsoft.com/office/powerpoint/2010/main" val="2213178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0B5085-7808-504F-8E63-436236E33C57}" type="datetimeFigureOut">
              <a:rPr lang="en-US" smtClean="0"/>
              <a:t>11/18/2019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9E1A39-075B-B941-A446-DBEB556D7EE2}" type="slidenum">
              <a:rPr lang="en-US" smtClean="0"/>
              <a:t>‹#›</a:t>
            </a:fld>
            <a:endParaRPr lang="en-US"/>
          </a:p>
        </p:txBody>
      </p:sp>
    </p:spTree>
    <p:extLst>
      <p:ext uri="{BB962C8B-B14F-4D97-AF65-F5344CB8AC3E}">
        <p14:creationId xmlns:p14="http://schemas.microsoft.com/office/powerpoint/2010/main" val="1432415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AB0B5085-7808-504F-8E63-436236E33C57}" type="datetimeFigureOut">
              <a:rPr lang="en-US" smtClean="0"/>
              <a:t>11/18/2019</a:t>
            </a:fld>
            <a:endParaRPr lang="en-US"/>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B69E1A39-075B-B941-A446-DBEB556D7EE2}" type="slidenum">
              <a:rPr lang="en-US" smtClean="0"/>
              <a:t>‹#›</a:t>
            </a:fld>
            <a:endParaRPr lang="en-US"/>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9010791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2.xml"/><Relationship Id="rId5" Type="http://schemas.openxmlformats.org/officeDocument/2006/relationships/image" Target="../media/image12.tiff"/><Relationship Id="rId4" Type="http://schemas.openxmlformats.org/officeDocument/2006/relationships/image" Target="../media/image11.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2.xml"/><Relationship Id="rId5" Type="http://schemas.openxmlformats.org/officeDocument/2006/relationships/image" Target="../media/image4.tiff"/><Relationship Id="rId4" Type="http://schemas.openxmlformats.org/officeDocument/2006/relationships/image" Target="../media/image3.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2.xml"/><Relationship Id="rId5" Type="http://schemas.openxmlformats.org/officeDocument/2006/relationships/image" Target="../media/image8.tiff"/><Relationship Id="rId4" Type="http://schemas.openxmlformats.org/officeDocument/2006/relationships/image" Target="../media/image7.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A0667-F157-604B-8D34-04C9A218A2B1}"/>
              </a:ext>
            </a:extLst>
          </p:cNvPr>
          <p:cNvSpPr>
            <a:spLocks noGrp="1"/>
          </p:cNvSpPr>
          <p:nvPr>
            <p:ph type="ctrTitle"/>
          </p:nvPr>
        </p:nvSpPr>
        <p:spPr/>
        <p:txBody>
          <a:bodyPr/>
          <a:lstStyle/>
          <a:p>
            <a:r>
              <a:rPr lang="en-US" dirty="0"/>
              <a:t>Point of View</a:t>
            </a:r>
          </a:p>
        </p:txBody>
      </p:sp>
      <p:sp>
        <p:nvSpPr>
          <p:cNvPr id="3" name="Subtitle 2">
            <a:extLst>
              <a:ext uri="{FF2B5EF4-FFF2-40B4-BE49-F238E27FC236}">
                <a16:creationId xmlns:a16="http://schemas.microsoft.com/office/drawing/2014/main" id="{C6D35AA1-CD70-EF4D-9D2D-FEDB76891625}"/>
              </a:ext>
            </a:extLst>
          </p:cNvPr>
          <p:cNvSpPr>
            <a:spLocks noGrp="1"/>
          </p:cNvSpPr>
          <p:nvPr>
            <p:ph type="subTitle" idx="1"/>
          </p:nvPr>
        </p:nvSpPr>
        <p:spPr/>
        <p:txBody>
          <a:bodyPr/>
          <a:lstStyle/>
          <a:p>
            <a:r>
              <a:rPr lang="en-US" dirty="0"/>
              <a:t>Prose – AP Lit</a:t>
            </a:r>
          </a:p>
        </p:txBody>
      </p:sp>
    </p:spTree>
    <p:extLst>
      <p:ext uri="{BB962C8B-B14F-4D97-AF65-F5344CB8AC3E}">
        <p14:creationId xmlns:p14="http://schemas.microsoft.com/office/powerpoint/2010/main" val="39126173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5D29F49-2B66-4375-90C7-00C0439FA3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B8D05F-6854-F148-8B99-7E7C38D2F48B}"/>
              </a:ext>
            </a:extLst>
          </p:cNvPr>
          <p:cNvSpPr>
            <a:spLocks noGrp="1"/>
          </p:cNvSpPr>
          <p:nvPr>
            <p:ph type="title"/>
          </p:nvPr>
        </p:nvSpPr>
        <p:spPr>
          <a:xfrm>
            <a:off x="8018061" y="270011"/>
            <a:ext cx="3592748" cy="1220539"/>
          </a:xfrm>
        </p:spPr>
        <p:txBody>
          <a:bodyPr>
            <a:normAutofit/>
          </a:bodyPr>
          <a:lstStyle/>
          <a:p>
            <a:r>
              <a:rPr lang="en-US" dirty="0">
                <a:solidFill>
                  <a:schemeClr val="tx1"/>
                </a:solidFill>
              </a:rPr>
              <a:t>Stream of Consciousness</a:t>
            </a:r>
          </a:p>
        </p:txBody>
      </p:sp>
      <p:pic>
        <p:nvPicPr>
          <p:cNvPr id="4" name="Picture 3">
            <a:extLst>
              <a:ext uri="{FF2B5EF4-FFF2-40B4-BE49-F238E27FC236}">
                <a16:creationId xmlns:a16="http://schemas.microsoft.com/office/drawing/2014/main" id="{BDA95E70-995B-0E4D-8D14-0D1662EDADF3}"/>
              </a:ext>
            </a:extLst>
          </p:cNvPr>
          <p:cNvPicPr>
            <a:picLocks noChangeAspect="1"/>
          </p:cNvPicPr>
          <p:nvPr/>
        </p:nvPicPr>
        <p:blipFill rotWithShape="1">
          <a:blip r:embed="rId2"/>
          <a:srcRect t="356" r="2" b="39091"/>
          <a:stretch/>
        </p:blipFill>
        <p:spPr>
          <a:xfrm>
            <a:off x="20" y="10"/>
            <a:ext cx="3779844" cy="3428988"/>
          </a:xfrm>
          <a:prstGeom prst="rect">
            <a:avLst/>
          </a:prstGeom>
        </p:spPr>
      </p:pic>
      <p:pic>
        <p:nvPicPr>
          <p:cNvPr id="7" name="Picture 6">
            <a:extLst>
              <a:ext uri="{FF2B5EF4-FFF2-40B4-BE49-F238E27FC236}">
                <a16:creationId xmlns:a16="http://schemas.microsoft.com/office/drawing/2014/main" id="{6AEDE6B5-F141-7540-9552-5A8445B3BDEE}"/>
              </a:ext>
            </a:extLst>
          </p:cNvPr>
          <p:cNvPicPr>
            <a:picLocks noChangeAspect="1"/>
          </p:cNvPicPr>
          <p:nvPr/>
        </p:nvPicPr>
        <p:blipFill rotWithShape="1">
          <a:blip r:embed="rId3"/>
          <a:srcRect l="1" t="16862" r="-4" b="21788"/>
          <a:stretch/>
        </p:blipFill>
        <p:spPr>
          <a:xfrm>
            <a:off x="3806285" y="10"/>
            <a:ext cx="3730920" cy="3428988"/>
          </a:xfrm>
          <a:prstGeom prst="rect">
            <a:avLst/>
          </a:prstGeom>
        </p:spPr>
      </p:pic>
      <p:pic>
        <p:nvPicPr>
          <p:cNvPr id="6" name="Picture 5">
            <a:extLst>
              <a:ext uri="{FF2B5EF4-FFF2-40B4-BE49-F238E27FC236}">
                <a16:creationId xmlns:a16="http://schemas.microsoft.com/office/drawing/2014/main" id="{06B1B84C-8F87-F448-B22D-D8D6C44C90C5}"/>
              </a:ext>
            </a:extLst>
          </p:cNvPr>
          <p:cNvPicPr>
            <a:picLocks noChangeAspect="1"/>
          </p:cNvPicPr>
          <p:nvPr/>
        </p:nvPicPr>
        <p:blipFill rotWithShape="1">
          <a:blip r:embed="rId4"/>
          <a:srcRect l="-825" t="5306" r="825" b="34435"/>
          <a:stretch/>
        </p:blipFill>
        <p:spPr>
          <a:xfrm>
            <a:off x="20" y="3449963"/>
            <a:ext cx="3775104" cy="3408037"/>
          </a:xfrm>
          <a:prstGeom prst="rect">
            <a:avLst/>
          </a:prstGeom>
        </p:spPr>
      </p:pic>
      <p:sp>
        <p:nvSpPr>
          <p:cNvPr id="14" name="Rectangle 13">
            <a:extLst>
              <a:ext uri="{FF2B5EF4-FFF2-40B4-BE49-F238E27FC236}">
                <a16:creationId xmlns:a16="http://schemas.microsoft.com/office/drawing/2014/main" id="{860EDE20-C141-49A5-BAE0-21DFBA772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3989" y="0"/>
            <a:ext cx="8229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C479718-800F-FC4A-B778-3BA971B7C3D2}"/>
              </a:ext>
            </a:extLst>
          </p:cNvPr>
          <p:cNvPicPr>
            <a:picLocks noChangeAspect="1"/>
          </p:cNvPicPr>
          <p:nvPr/>
        </p:nvPicPr>
        <p:blipFill rotWithShape="1">
          <a:blip r:embed="rId5"/>
          <a:srcRect t="28379" r="-2" b="10628"/>
          <a:stretch/>
        </p:blipFill>
        <p:spPr>
          <a:xfrm>
            <a:off x="3807426" y="3449963"/>
            <a:ext cx="3729779" cy="3408037"/>
          </a:xfrm>
          <a:prstGeom prst="rect">
            <a:avLst/>
          </a:prstGeom>
        </p:spPr>
      </p:pic>
      <p:sp>
        <p:nvSpPr>
          <p:cNvPr id="16" name="Rectangle 15">
            <a:extLst>
              <a:ext uri="{FF2B5EF4-FFF2-40B4-BE49-F238E27FC236}">
                <a16:creationId xmlns:a16="http://schemas.microsoft.com/office/drawing/2014/main" id="{A71DBDFA-E291-4290-B29E-2BDFEC7E55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49" y="3387852"/>
            <a:ext cx="7534656" cy="8229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2A03B90-96C0-A64B-AF85-F9E4B0A2AB27}"/>
              </a:ext>
            </a:extLst>
          </p:cNvPr>
          <p:cNvSpPr>
            <a:spLocks noGrp="1"/>
          </p:cNvSpPr>
          <p:nvPr>
            <p:ph idx="1"/>
          </p:nvPr>
        </p:nvSpPr>
        <p:spPr>
          <a:xfrm>
            <a:off x="7840134" y="1490550"/>
            <a:ext cx="4199466" cy="5097439"/>
          </a:xfrm>
        </p:spPr>
        <p:txBody>
          <a:bodyPr>
            <a:noAutofit/>
          </a:bodyPr>
          <a:lstStyle/>
          <a:p>
            <a:pPr>
              <a:lnSpc>
                <a:spcPct val="90000"/>
              </a:lnSpc>
            </a:pPr>
            <a:r>
              <a:rPr lang="en-US" sz="2000" dirty="0"/>
              <a:t>Stream-of-consciousness narration follows the narrator’s thoughts in an unfiltered, continuous manner. The thoughts are often unorganized and uncensored. They usually take a second or third read because of their lack of organization. </a:t>
            </a:r>
          </a:p>
          <a:p>
            <a:pPr>
              <a:lnSpc>
                <a:spcPct val="90000"/>
              </a:lnSpc>
            </a:pPr>
            <a:r>
              <a:rPr lang="en-US" sz="2000" dirty="0"/>
              <a:t>Writers employ stream-of-consciousness to show the complexity of the human mind, especially when a character is going through a particular moment of anxiety or emotional turmoil. </a:t>
            </a:r>
          </a:p>
          <a:p>
            <a:pPr>
              <a:lnSpc>
                <a:spcPct val="90000"/>
              </a:lnSpc>
            </a:pPr>
            <a:r>
              <a:rPr lang="en-US" sz="2000" dirty="0"/>
              <a:t>Films that are shot in a stream-of-consciousness style are often confusing and emotional, but when done well can be very profound.</a:t>
            </a:r>
          </a:p>
        </p:txBody>
      </p:sp>
    </p:spTree>
    <p:extLst>
      <p:ext uri="{BB962C8B-B14F-4D97-AF65-F5344CB8AC3E}">
        <p14:creationId xmlns:p14="http://schemas.microsoft.com/office/powerpoint/2010/main" val="4136918182"/>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13361-E437-DF46-BC1F-5FE510A1CD75}"/>
              </a:ext>
            </a:extLst>
          </p:cNvPr>
          <p:cNvSpPr>
            <a:spLocks noGrp="1"/>
          </p:cNvSpPr>
          <p:nvPr>
            <p:ph type="title"/>
          </p:nvPr>
        </p:nvSpPr>
        <p:spPr/>
        <p:txBody>
          <a:bodyPr/>
          <a:lstStyle/>
          <a:p>
            <a:r>
              <a:rPr lang="en-US" dirty="0"/>
              <a:t>Stream of Consciousness</a:t>
            </a:r>
          </a:p>
        </p:txBody>
      </p:sp>
      <p:sp>
        <p:nvSpPr>
          <p:cNvPr id="3" name="Content Placeholder 2">
            <a:extLst>
              <a:ext uri="{FF2B5EF4-FFF2-40B4-BE49-F238E27FC236}">
                <a16:creationId xmlns:a16="http://schemas.microsoft.com/office/drawing/2014/main" id="{27CC0ECB-D85B-044D-B6BF-4DEE91D9F148}"/>
              </a:ext>
            </a:extLst>
          </p:cNvPr>
          <p:cNvSpPr>
            <a:spLocks noGrp="1"/>
          </p:cNvSpPr>
          <p:nvPr>
            <p:ph idx="1"/>
          </p:nvPr>
        </p:nvSpPr>
        <p:spPr>
          <a:xfrm>
            <a:off x="581192" y="2180496"/>
            <a:ext cx="11029615" cy="4186437"/>
          </a:xfrm>
        </p:spPr>
        <p:txBody>
          <a:bodyPr>
            <a:normAutofit lnSpcReduction="10000"/>
          </a:bodyPr>
          <a:lstStyle/>
          <a:p>
            <a:pPr marL="0" indent="0">
              <a:buNone/>
            </a:pPr>
            <a:r>
              <a:rPr lang="en-US" sz="2200" dirty="0"/>
              <a:t>“Yes, and it wasn’t only because I was a writer and needed new experiences that I wanted to know Dean more, and because my life hanging around the campus had reached the completion of its cycle and was stultified, but because, somehow in spite of our difference in character, he reminded me of some long-lost brother; the sight of his suffering bony face with the long sideburns and his straining muscular sweating neck made me remember my boyhood in those dye-dumps and swim-holes and riversides of Paterson and the Passaic.” – </a:t>
            </a:r>
            <a:r>
              <a:rPr lang="en-US" dirty="0"/>
              <a:t>Jack Kerouac, </a:t>
            </a:r>
            <a:r>
              <a:rPr lang="en-US" i="1" dirty="0"/>
              <a:t>On the Road</a:t>
            </a:r>
          </a:p>
          <a:p>
            <a:r>
              <a:rPr lang="en-US" sz="2200" dirty="0"/>
              <a:t>Kerouac’s narrative follows his train of thoughts as he relates his tales from a road trip with friends. In this excerpt, Kerouac manages to convey his feelings as the narrator, the plot of his story, as well as several unique descriptions of a character into one very long sentence.</a:t>
            </a:r>
          </a:p>
          <a:p>
            <a:r>
              <a:rPr lang="en-US" sz="2200" dirty="0"/>
              <a:t>Stream of consciousness invites the reader on a more intimate journey, where you actually feel like you are in the narrator’s mind. The thoughts are fluid and often not fully explained. While they take more work to follow, they also convey the narrator’s feelings more deeply.</a:t>
            </a:r>
          </a:p>
        </p:txBody>
      </p:sp>
    </p:spTree>
    <p:extLst>
      <p:ext uri="{BB962C8B-B14F-4D97-AF65-F5344CB8AC3E}">
        <p14:creationId xmlns:p14="http://schemas.microsoft.com/office/powerpoint/2010/main" val="8658515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94A9E-07AE-614F-B4F7-FF69063BE7F9}"/>
              </a:ext>
            </a:extLst>
          </p:cNvPr>
          <p:cNvSpPr>
            <a:spLocks noGrp="1"/>
          </p:cNvSpPr>
          <p:nvPr>
            <p:ph type="ctrTitle"/>
          </p:nvPr>
        </p:nvSpPr>
        <p:spPr/>
        <p:txBody>
          <a:bodyPr/>
          <a:lstStyle/>
          <a:p>
            <a:r>
              <a:rPr lang="en-US" dirty="0"/>
              <a:t>In-class activity</a:t>
            </a:r>
          </a:p>
        </p:txBody>
      </p:sp>
      <p:sp>
        <p:nvSpPr>
          <p:cNvPr id="3" name="Subtitle 2">
            <a:extLst>
              <a:ext uri="{FF2B5EF4-FFF2-40B4-BE49-F238E27FC236}">
                <a16:creationId xmlns:a16="http://schemas.microsoft.com/office/drawing/2014/main" id="{03CD3B47-E1BE-F949-843C-CC4703A8837D}"/>
              </a:ext>
            </a:extLst>
          </p:cNvPr>
          <p:cNvSpPr>
            <a:spLocks noGrp="1"/>
          </p:cNvSpPr>
          <p:nvPr>
            <p:ph type="subTitle" idx="1"/>
          </p:nvPr>
        </p:nvSpPr>
        <p:spPr/>
        <p:txBody>
          <a:bodyPr/>
          <a:lstStyle/>
          <a:p>
            <a:r>
              <a:rPr lang="en-US" i="1" dirty="0"/>
              <a:t>The Curious Incident of the Dog in the Night-time</a:t>
            </a:r>
            <a:r>
              <a:rPr lang="en-US" dirty="0"/>
              <a:t>, by Mark Haddon</a:t>
            </a:r>
            <a:endParaRPr lang="en-US" i="1" dirty="0"/>
          </a:p>
        </p:txBody>
      </p:sp>
      <p:sp>
        <p:nvSpPr>
          <p:cNvPr id="4" name="TextBox 3">
            <a:extLst>
              <a:ext uri="{FF2B5EF4-FFF2-40B4-BE49-F238E27FC236}">
                <a16:creationId xmlns:a16="http://schemas.microsoft.com/office/drawing/2014/main" id="{E79FDA4B-40B3-404F-B7A7-76339D70880E}"/>
              </a:ext>
            </a:extLst>
          </p:cNvPr>
          <p:cNvSpPr txBox="1"/>
          <p:nvPr/>
        </p:nvSpPr>
        <p:spPr>
          <a:xfrm>
            <a:off x="800100" y="3314700"/>
            <a:ext cx="10558463" cy="646331"/>
          </a:xfrm>
          <a:prstGeom prst="rect">
            <a:avLst/>
          </a:prstGeom>
          <a:noFill/>
        </p:spPr>
        <p:txBody>
          <a:bodyPr wrap="square" rtlCol="0">
            <a:spAutoFit/>
          </a:bodyPr>
          <a:lstStyle/>
          <a:p>
            <a:r>
              <a:rPr lang="en-US" dirty="0">
                <a:solidFill>
                  <a:schemeClr val="bg2"/>
                </a:solidFill>
              </a:rPr>
              <a:t>Spend a few minutes annotating and reading the textual excerpt from Mark Haddon’s groundbreaking novel, </a:t>
            </a:r>
            <a:r>
              <a:rPr lang="en-US" i="1" dirty="0">
                <a:solidFill>
                  <a:schemeClr val="bg2"/>
                </a:solidFill>
              </a:rPr>
              <a:t>The Curious Incident of the Dog in the Night-Time</a:t>
            </a:r>
            <a:r>
              <a:rPr lang="en-US" dirty="0">
                <a:solidFill>
                  <a:schemeClr val="bg2"/>
                </a:solidFill>
              </a:rPr>
              <a:t>. Pay particular attention to the narration style. </a:t>
            </a:r>
          </a:p>
        </p:txBody>
      </p:sp>
    </p:spTree>
    <p:extLst>
      <p:ext uri="{BB962C8B-B14F-4D97-AF65-F5344CB8AC3E}">
        <p14:creationId xmlns:p14="http://schemas.microsoft.com/office/powerpoint/2010/main" val="3059815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2989FB-1024-49B7-BDF1-B3CE27D486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solidFill>
            <a:srgbClr val="FFF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1EC447-D568-DC4F-B785-2CC9F548CB9F}"/>
              </a:ext>
            </a:extLst>
          </p:cNvPr>
          <p:cNvSpPr>
            <a:spLocks noGrp="1"/>
          </p:cNvSpPr>
          <p:nvPr>
            <p:ph type="title"/>
          </p:nvPr>
        </p:nvSpPr>
        <p:spPr>
          <a:xfrm>
            <a:off x="746228" y="1073231"/>
            <a:ext cx="3054091" cy="4711539"/>
          </a:xfrm>
        </p:spPr>
        <p:txBody>
          <a:bodyPr anchor="ctr">
            <a:normAutofit/>
          </a:bodyPr>
          <a:lstStyle/>
          <a:p>
            <a:r>
              <a:rPr lang="en-US" sz="3200" dirty="0">
                <a:solidFill>
                  <a:schemeClr val="accent1"/>
                </a:solidFill>
              </a:rPr>
              <a:t>Point of view</a:t>
            </a:r>
          </a:p>
        </p:txBody>
      </p:sp>
      <p:sp>
        <p:nvSpPr>
          <p:cNvPr id="10" name="Rectangle 9">
            <a:extLst>
              <a:ext uri="{FF2B5EF4-FFF2-40B4-BE49-F238E27FC236}">
                <a16:creationId xmlns:a16="http://schemas.microsoft.com/office/drawing/2014/main" id="{DFEE959E-BF10-4204-9556-D1707088D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DDD17B6A-CB37-4005-9681-A20AFCDC78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3B7BBDE9-DAED-40B0-A640-503C918D1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7BC7EA7B-802E-41F4-8926-C4475287AA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6851" y="723898"/>
            <a:ext cx="7498616" cy="567690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B08FB1B1-7A38-6A4F-B306-504347FAFACF}"/>
              </a:ext>
            </a:extLst>
          </p:cNvPr>
          <p:cNvSpPr>
            <a:spLocks noGrp="1"/>
          </p:cNvSpPr>
          <p:nvPr>
            <p:ph idx="1"/>
          </p:nvPr>
        </p:nvSpPr>
        <p:spPr>
          <a:xfrm>
            <a:off x="4702629" y="1073231"/>
            <a:ext cx="6599582" cy="4938102"/>
          </a:xfrm>
        </p:spPr>
        <p:txBody>
          <a:bodyPr>
            <a:normAutofit fontScale="92500" lnSpcReduction="20000"/>
          </a:bodyPr>
          <a:lstStyle/>
          <a:p>
            <a:r>
              <a:rPr lang="en-US" sz="2000" dirty="0">
                <a:solidFill>
                  <a:srgbClr val="FFFFFF"/>
                </a:solidFill>
              </a:rPr>
              <a:t>In general, point of view refers to the narration style a text takes. There are several standard points of view: </a:t>
            </a:r>
          </a:p>
          <a:p>
            <a:pPr lvl="1"/>
            <a:r>
              <a:rPr lang="en-US" sz="1800" dirty="0">
                <a:solidFill>
                  <a:srgbClr val="FFFFFF"/>
                </a:solidFill>
              </a:rPr>
              <a:t>1</a:t>
            </a:r>
            <a:r>
              <a:rPr lang="en-US" sz="1800" baseline="30000" dirty="0">
                <a:solidFill>
                  <a:srgbClr val="FFFFFF"/>
                </a:solidFill>
              </a:rPr>
              <a:t>st</a:t>
            </a:r>
            <a:r>
              <a:rPr lang="en-US" sz="1800" dirty="0">
                <a:solidFill>
                  <a:srgbClr val="FFFFFF"/>
                </a:solidFill>
              </a:rPr>
              <a:t> person – The narrator tells the story, using language such as ”I” and “my”</a:t>
            </a:r>
          </a:p>
          <a:p>
            <a:pPr lvl="1"/>
            <a:r>
              <a:rPr lang="en-US" sz="1800" dirty="0">
                <a:solidFill>
                  <a:srgbClr val="FFFFFF"/>
                </a:solidFill>
              </a:rPr>
              <a:t>3</a:t>
            </a:r>
            <a:r>
              <a:rPr lang="en-US" sz="1800" baseline="30000" dirty="0">
                <a:solidFill>
                  <a:srgbClr val="FFFFFF"/>
                </a:solidFill>
              </a:rPr>
              <a:t>rd</a:t>
            </a:r>
            <a:r>
              <a:rPr lang="en-US" sz="1800" dirty="0">
                <a:solidFill>
                  <a:srgbClr val="FFFFFF"/>
                </a:solidFill>
              </a:rPr>
              <a:t> person limited – The narrator is outside of the story, but focuses on a central character and presents only his or her thoughts and emotions. </a:t>
            </a:r>
          </a:p>
          <a:p>
            <a:pPr lvl="1"/>
            <a:r>
              <a:rPr lang="en-US" sz="1800" dirty="0">
                <a:solidFill>
                  <a:srgbClr val="FFFFFF"/>
                </a:solidFill>
              </a:rPr>
              <a:t>3</a:t>
            </a:r>
            <a:r>
              <a:rPr lang="en-US" sz="1800" baseline="30000" dirty="0">
                <a:solidFill>
                  <a:srgbClr val="FFFFFF"/>
                </a:solidFill>
              </a:rPr>
              <a:t>rd</a:t>
            </a:r>
            <a:r>
              <a:rPr lang="en-US" sz="1800" dirty="0">
                <a:solidFill>
                  <a:srgbClr val="FFFFFF"/>
                </a:solidFill>
              </a:rPr>
              <a:t> person omniscient – The narrator is outside of the story but focuses on several characters, presenting several different perspectives and individual emotions</a:t>
            </a:r>
          </a:p>
          <a:p>
            <a:r>
              <a:rPr lang="en-US" sz="2000" dirty="0">
                <a:solidFill>
                  <a:srgbClr val="FFFFFF"/>
                </a:solidFill>
              </a:rPr>
              <a:t>While these points of view can seem easy, they become more complex in novel form, with some novels taking on their own standard of point of view. </a:t>
            </a:r>
          </a:p>
          <a:p>
            <a:r>
              <a:rPr lang="en-US" sz="2000" b="1" dirty="0">
                <a:solidFill>
                  <a:srgbClr val="FFFFFF"/>
                </a:solidFill>
              </a:rPr>
              <a:t>Point of view, or narrative style as it is sometimes described in writing prompts, is a common literary technique in prose excerpts.  Always look at who is speaking, who they are speaking to, and </a:t>
            </a:r>
            <a:r>
              <a:rPr lang="en-US" sz="2000" b="1" i="1" dirty="0">
                <a:solidFill>
                  <a:srgbClr val="FFFFFF"/>
                </a:solidFill>
              </a:rPr>
              <a:t>why</a:t>
            </a:r>
            <a:r>
              <a:rPr lang="en-US" sz="2000" b="1" dirty="0">
                <a:solidFill>
                  <a:srgbClr val="FFFFFF"/>
                </a:solidFill>
              </a:rPr>
              <a:t>.</a:t>
            </a:r>
          </a:p>
        </p:txBody>
      </p:sp>
    </p:spTree>
    <p:extLst>
      <p:ext uri="{BB962C8B-B14F-4D97-AF65-F5344CB8AC3E}">
        <p14:creationId xmlns:p14="http://schemas.microsoft.com/office/powerpoint/2010/main" val="3971978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007FC-04D9-F24C-B08E-C5865FD27C8F}"/>
              </a:ext>
            </a:extLst>
          </p:cNvPr>
          <p:cNvSpPr>
            <a:spLocks noGrp="1"/>
          </p:cNvSpPr>
          <p:nvPr>
            <p:ph type="title"/>
          </p:nvPr>
        </p:nvSpPr>
        <p:spPr/>
        <p:txBody>
          <a:bodyPr/>
          <a:lstStyle/>
          <a:p>
            <a:r>
              <a:rPr lang="en-US" dirty="0"/>
              <a:t>Warm-up Activity – Analyze the Narrative Structure</a:t>
            </a:r>
          </a:p>
        </p:txBody>
      </p:sp>
      <p:sp>
        <p:nvSpPr>
          <p:cNvPr id="3" name="Content Placeholder 2">
            <a:extLst>
              <a:ext uri="{FF2B5EF4-FFF2-40B4-BE49-F238E27FC236}">
                <a16:creationId xmlns:a16="http://schemas.microsoft.com/office/drawing/2014/main" id="{22798627-C972-BD40-9C50-2AC7D7C4215B}"/>
              </a:ext>
            </a:extLst>
          </p:cNvPr>
          <p:cNvSpPr>
            <a:spLocks noGrp="1"/>
          </p:cNvSpPr>
          <p:nvPr>
            <p:ph idx="1"/>
          </p:nvPr>
        </p:nvSpPr>
        <p:spPr/>
        <p:txBody>
          <a:bodyPr>
            <a:normAutofit/>
          </a:bodyPr>
          <a:lstStyle/>
          <a:p>
            <a:pPr marL="324000" lvl="1" indent="0">
              <a:buNone/>
            </a:pPr>
            <a:r>
              <a:rPr lang="en-US" sz="2000" b="1" dirty="0"/>
              <a:t>	It has been many years since all of that, but there is still plenty of work to do. I can promise you that the world is a factory. The sun stirs it, the humans rule it. And I remain. I carry them away. </a:t>
            </a:r>
            <a:br>
              <a:rPr lang="en-US" sz="2000" b="1" dirty="0"/>
            </a:br>
            <a:r>
              <a:rPr lang="en-US" sz="2000" b="1" dirty="0"/>
              <a:t>	As for what’s left of this story, I will not skirt around any of it, because I’m tired, I’m so tired, and I will tell it as straightly as I can. </a:t>
            </a:r>
            <a:r>
              <a:rPr lang="en-US" sz="2000" dirty="0"/>
              <a:t>– Markus Zusak, </a:t>
            </a:r>
            <a:r>
              <a:rPr lang="en-US" sz="2000" i="1" dirty="0"/>
              <a:t>The Book Thief</a:t>
            </a:r>
          </a:p>
          <a:p>
            <a:pPr lvl="1"/>
            <a:r>
              <a:rPr lang="en-US" sz="2000" dirty="0"/>
              <a:t>This text comes at the end of telling a story. What can you deduce about the narrator of the text and how he feels about what’s happening?</a:t>
            </a:r>
          </a:p>
          <a:p>
            <a:pPr lvl="1"/>
            <a:r>
              <a:rPr lang="en-US" sz="2000" b="1" dirty="0"/>
              <a:t>AP Style Question: </a:t>
            </a:r>
            <a:r>
              <a:rPr lang="en-US" sz="2000" dirty="0"/>
              <a:t> How does a narrator’s distance from the events of a narrative affect the details and information presented to a reader? (Narration 4.B)</a:t>
            </a:r>
          </a:p>
        </p:txBody>
      </p:sp>
    </p:spTree>
    <p:extLst>
      <p:ext uri="{BB962C8B-B14F-4D97-AF65-F5344CB8AC3E}">
        <p14:creationId xmlns:p14="http://schemas.microsoft.com/office/powerpoint/2010/main" val="28628938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007FC-04D9-F24C-B08E-C5865FD27C8F}"/>
              </a:ext>
            </a:extLst>
          </p:cNvPr>
          <p:cNvSpPr>
            <a:spLocks noGrp="1"/>
          </p:cNvSpPr>
          <p:nvPr>
            <p:ph type="title"/>
          </p:nvPr>
        </p:nvSpPr>
        <p:spPr/>
        <p:txBody>
          <a:bodyPr/>
          <a:lstStyle/>
          <a:p>
            <a:r>
              <a:rPr lang="en-US" dirty="0"/>
              <a:t>Warm-up Activity – Analyze the Narrative Structure</a:t>
            </a:r>
          </a:p>
        </p:txBody>
      </p:sp>
      <p:sp>
        <p:nvSpPr>
          <p:cNvPr id="3" name="Content Placeholder 2">
            <a:extLst>
              <a:ext uri="{FF2B5EF4-FFF2-40B4-BE49-F238E27FC236}">
                <a16:creationId xmlns:a16="http://schemas.microsoft.com/office/drawing/2014/main" id="{22798627-C972-BD40-9C50-2AC7D7C4215B}"/>
              </a:ext>
            </a:extLst>
          </p:cNvPr>
          <p:cNvSpPr>
            <a:spLocks noGrp="1"/>
          </p:cNvSpPr>
          <p:nvPr>
            <p:ph idx="1"/>
          </p:nvPr>
        </p:nvSpPr>
        <p:spPr/>
        <p:txBody>
          <a:bodyPr>
            <a:normAutofit/>
          </a:bodyPr>
          <a:lstStyle/>
          <a:p>
            <a:pPr marL="324000" lvl="1" indent="0">
              <a:buNone/>
            </a:pPr>
            <a:r>
              <a:rPr lang="en-US" sz="2000" b="1" dirty="0"/>
              <a:t>	It has been many years since all of that, but there is still plenty of work to do. I can promise you that the world is a factory. The sun stirs it, the humans rule it. And I remain. I carry them away. </a:t>
            </a:r>
            <a:br>
              <a:rPr lang="en-US" sz="2000" b="1" dirty="0"/>
            </a:br>
            <a:r>
              <a:rPr lang="en-US" sz="2000" b="1" dirty="0"/>
              <a:t>	As for what’s left of this story, I will not skirt around any of it, because I’m tired, I’m so tired, and I will tell it as straightly as I can. </a:t>
            </a:r>
            <a:r>
              <a:rPr lang="en-US" sz="2000" dirty="0"/>
              <a:t>– Markus Zusak, </a:t>
            </a:r>
            <a:r>
              <a:rPr lang="en-US" sz="2000" i="1" dirty="0"/>
              <a:t>The Book Thief</a:t>
            </a:r>
          </a:p>
          <a:p>
            <a:pPr lvl="1"/>
            <a:r>
              <a:rPr lang="en-US" sz="2000" i="1" dirty="0"/>
              <a:t>The Book Thief </a:t>
            </a:r>
            <a:r>
              <a:rPr lang="en-US" sz="2000" dirty="0"/>
              <a:t>is narrated by Death, who grows weary after the events of the Holocaust. Death allows the reader a perspective of all of humanity, but selects which stories he wishes to tell. </a:t>
            </a:r>
          </a:p>
          <a:p>
            <a:pPr lvl="1"/>
            <a:r>
              <a:rPr lang="en-US" sz="2000" dirty="0"/>
              <a:t>The fact that the events of the Holocaust exhaust him rather than thrill him distinguish his voice as businesslike, rather than sinister. This is not a character to be confused with the Devil. Death is merely doing his job.</a:t>
            </a:r>
          </a:p>
        </p:txBody>
      </p:sp>
    </p:spTree>
    <p:extLst>
      <p:ext uri="{BB962C8B-B14F-4D97-AF65-F5344CB8AC3E}">
        <p14:creationId xmlns:p14="http://schemas.microsoft.com/office/powerpoint/2010/main" val="25008477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9D01BD4-D715-47C5-936E-D17703C9AE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2A514E-FB58-A24E-983F-1C20BB404314}"/>
              </a:ext>
            </a:extLst>
          </p:cNvPr>
          <p:cNvSpPr>
            <a:spLocks noGrp="1"/>
          </p:cNvSpPr>
          <p:nvPr>
            <p:ph type="title"/>
          </p:nvPr>
        </p:nvSpPr>
        <p:spPr>
          <a:xfrm>
            <a:off x="581192" y="1507414"/>
            <a:ext cx="5726095" cy="3903332"/>
          </a:xfrm>
        </p:spPr>
        <p:txBody>
          <a:bodyPr anchor="t">
            <a:normAutofit/>
          </a:bodyPr>
          <a:lstStyle/>
          <a:p>
            <a:r>
              <a:rPr lang="en-US" sz="3600" dirty="0">
                <a:solidFill>
                  <a:schemeClr val="tx1">
                    <a:lumMod val="95000"/>
                  </a:schemeClr>
                </a:solidFill>
              </a:rPr>
              <a:t>Point of view</a:t>
            </a:r>
            <a:br>
              <a:rPr lang="en-US" sz="3600" dirty="0">
                <a:solidFill>
                  <a:schemeClr val="tx1">
                    <a:lumMod val="95000"/>
                  </a:schemeClr>
                </a:solidFill>
              </a:rPr>
            </a:br>
            <a:r>
              <a:rPr lang="en-US" sz="3600" dirty="0">
                <a:solidFill>
                  <a:schemeClr val="tx1">
                    <a:lumMod val="95000"/>
                  </a:schemeClr>
                </a:solidFill>
              </a:rPr>
              <a:t>narrative structure</a:t>
            </a:r>
            <a:br>
              <a:rPr lang="en-US" sz="3600" dirty="0">
                <a:solidFill>
                  <a:schemeClr val="tx1">
                    <a:lumMod val="95000"/>
                  </a:schemeClr>
                </a:solidFill>
              </a:rPr>
            </a:br>
            <a:r>
              <a:rPr lang="en-US" sz="3600" dirty="0">
                <a:solidFill>
                  <a:schemeClr val="tx1">
                    <a:lumMod val="95000"/>
                  </a:schemeClr>
                </a:solidFill>
              </a:rPr>
              <a:t>narrative pace</a:t>
            </a:r>
            <a:br>
              <a:rPr lang="en-US" sz="3600" dirty="0">
                <a:solidFill>
                  <a:schemeClr val="tx1">
                    <a:lumMod val="95000"/>
                  </a:schemeClr>
                </a:solidFill>
              </a:rPr>
            </a:br>
            <a:r>
              <a:rPr lang="en-US" sz="3600" dirty="0">
                <a:solidFill>
                  <a:schemeClr val="tx1">
                    <a:lumMod val="95000"/>
                  </a:schemeClr>
                </a:solidFill>
              </a:rPr>
              <a:t>narrative perspective</a:t>
            </a:r>
          </a:p>
        </p:txBody>
      </p:sp>
      <p:sp>
        <p:nvSpPr>
          <p:cNvPr id="10" name="Rectangle 9">
            <a:extLst>
              <a:ext uri="{FF2B5EF4-FFF2-40B4-BE49-F238E27FC236}">
                <a16:creationId xmlns:a16="http://schemas.microsoft.com/office/drawing/2014/main" id="{8E095A5C-C0E1-442D-A262-3354333CA8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5673" y="457200"/>
            <a:ext cx="5303520" cy="94997"/>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7884CF81-7E80-4D00-BC0F-A2166793C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7287" y="457200"/>
            <a:ext cx="53035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5AA25DE7-7B0D-2A4A-BE35-D1CC3A018927}"/>
              </a:ext>
            </a:extLst>
          </p:cNvPr>
          <p:cNvSpPr>
            <a:spLocks noGrp="1"/>
          </p:cNvSpPr>
          <p:nvPr>
            <p:ph idx="1"/>
          </p:nvPr>
        </p:nvSpPr>
        <p:spPr>
          <a:xfrm>
            <a:off x="6096000" y="938107"/>
            <a:ext cx="5726094" cy="4472639"/>
          </a:xfrm>
          <a:ln w="57150">
            <a:noFill/>
          </a:ln>
        </p:spPr>
        <p:txBody>
          <a:bodyPr anchor="t">
            <a:noAutofit/>
          </a:bodyPr>
          <a:lstStyle/>
          <a:p>
            <a:r>
              <a:rPr lang="en-US" sz="2200" dirty="0"/>
              <a:t>Different writing prompts will discuss point of view using some different phrases, see left. </a:t>
            </a:r>
          </a:p>
          <a:p>
            <a:r>
              <a:rPr lang="en-US" sz="2200" dirty="0"/>
              <a:t>Overall, point of view means analyzing how the storyteller gets his story across. </a:t>
            </a:r>
          </a:p>
          <a:p>
            <a:r>
              <a:rPr lang="en-US" sz="2200" dirty="0"/>
              <a:t>There are some unique narrative strategies to add to your arsenal in preparation for the AP Lit exam. These include: </a:t>
            </a:r>
          </a:p>
          <a:p>
            <a:pPr lvl="1"/>
            <a:r>
              <a:rPr lang="en-US" sz="2000" dirty="0"/>
              <a:t>Unreliable narrator</a:t>
            </a:r>
          </a:p>
          <a:p>
            <a:pPr lvl="1"/>
            <a:r>
              <a:rPr lang="en-US" sz="2000" dirty="0"/>
              <a:t>2</a:t>
            </a:r>
            <a:r>
              <a:rPr lang="en-US" sz="2000" baseline="30000" dirty="0"/>
              <a:t>nd</a:t>
            </a:r>
            <a:r>
              <a:rPr lang="en-US" sz="2000" dirty="0"/>
              <a:t> person point of view</a:t>
            </a:r>
          </a:p>
          <a:p>
            <a:pPr lvl="1"/>
            <a:r>
              <a:rPr lang="en-US" sz="2000" dirty="0"/>
              <a:t>Stream-of-consciousness narration</a:t>
            </a:r>
          </a:p>
          <a:p>
            <a:r>
              <a:rPr lang="en-US" sz="2200" b="1" dirty="0"/>
              <a:t>AP Test Hint: </a:t>
            </a:r>
            <a:r>
              <a:rPr lang="en-US" sz="2200" dirty="0"/>
              <a:t>The new CED places a great deal of emphasis on unreliable narrators and the role of a narrator in general. Never ignore the narrator! (Narration 4.A, 4.B, 4.C, 4.D)</a:t>
            </a:r>
          </a:p>
        </p:txBody>
      </p:sp>
    </p:spTree>
    <p:extLst>
      <p:ext uri="{BB962C8B-B14F-4D97-AF65-F5344CB8AC3E}">
        <p14:creationId xmlns:p14="http://schemas.microsoft.com/office/powerpoint/2010/main" val="284389180"/>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5D29F49-2B66-4375-90C7-00C0439FA3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2EEEEB-9919-B847-B712-1F6F43691574}"/>
              </a:ext>
            </a:extLst>
          </p:cNvPr>
          <p:cNvSpPr>
            <a:spLocks noGrp="1"/>
          </p:cNvSpPr>
          <p:nvPr>
            <p:ph type="title"/>
          </p:nvPr>
        </p:nvSpPr>
        <p:spPr>
          <a:xfrm>
            <a:off x="8018061" y="234002"/>
            <a:ext cx="3592748" cy="1220539"/>
          </a:xfrm>
        </p:spPr>
        <p:txBody>
          <a:bodyPr>
            <a:normAutofit/>
          </a:bodyPr>
          <a:lstStyle/>
          <a:p>
            <a:r>
              <a:rPr lang="en-US" dirty="0">
                <a:solidFill>
                  <a:schemeClr val="tx1"/>
                </a:solidFill>
              </a:rPr>
              <a:t>Unreliable narrator</a:t>
            </a:r>
          </a:p>
        </p:txBody>
      </p:sp>
      <p:pic>
        <p:nvPicPr>
          <p:cNvPr id="6" name="Picture 5">
            <a:extLst>
              <a:ext uri="{FF2B5EF4-FFF2-40B4-BE49-F238E27FC236}">
                <a16:creationId xmlns:a16="http://schemas.microsoft.com/office/drawing/2014/main" id="{E5C7BB82-4803-A847-9ED9-31D27B29753D}"/>
              </a:ext>
            </a:extLst>
          </p:cNvPr>
          <p:cNvPicPr>
            <a:picLocks noChangeAspect="1"/>
          </p:cNvPicPr>
          <p:nvPr/>
        </p:nvPicPr>
        <p:blipFill rotWithShape="1">
          <a:blip r:embed="rId2"/>
          <a:srcRect l="10859" r="15287" b="2"/>
          <a:stretch/>
        </p:blipFill>
        <p:spPr>
          <a:xfrm>
            <a:off x="20" y="10"/>
            <a:ext cx="3779844" cy="3428988"/>
          </a:xfrm>
          <a:prstGeom prst="rect">
            <a:avLst/>
          </a:prstGeom>
        </p:spPr>
      </p:pic>
      <p:pic>
        <p:nvPicPr>
          <p:cNvPr id="5" name="Picture 4">
            <a:extLst>
              <a:ext uri="{FF2B5EF4-FFF2-40B4-BE49-F238E27FC236}">
                <a16:creationId xmlns:a16="http://schemas.microsoft.com/office/drawing/2014/main" id="{1C52EDB7-4E84-974E-82A8-627A7C51B76C}"/>
              </a:ext>
            </a:extLst>
          </p:cNvPr>
          <p:cNvPicPr>
            <a:picLocks noChangeAspect="1"/>
          </p:cNvPicPr>
          <p:nvPr/>
        </p:nvPicPr>
        <p:blipFill rotWithShape="1">
          <a:blip r:embed="rId3"/>
          <a:srcRect l="6396" t="-4572" r="16352" b="4573"/>
          <a:stretch/>
        </p:blipFill>
        <p:spPr>
          <a:xfrm>
            <a:off x="3806285" y="10"/>
            <a:ext cx="3730920" cy="3428988"/>
          </a:xfrm>
          <a:prstGeom prst="rect">
            <a:avLst/>
          </a:prstGeom>
        </p:spPr>
      </p:pic>
      <p:pic>
        <p:nvPicPr>
          <p:cNvPr id="4" name="Picture 3">
            <a:extLst>
              <a:ext uri="{FF2B5EF4-FFF2-40B4-BE49-F238E27FC236}">
                <a16:creationId xmlns:a16="http://schemas.microsoft.com/office/drawing/2014/main" id="{EEA2BA55-2A19-0A41-B4DA-668ECF26D6DD}"/>
              </a:ext>
            </a:extLst>
          </p:cNvPr>
          <p:cNvPicPr>
            <a:picLocks noChangeAspect="1"/>
          </p:cNvPicPr>
          <p:nvPr/>
        </p:nvPicPr>
        <p:blipFill rotWithShape="1">
          <a:blip r:embed="rId4"/>
          <a:srcRect l="836" r="16085" b="-1"/>
          <a:stretch/>
        </p:blipFill>
        <p:spPr>
          <a:xfrm>
            <a:off x="20" y="3449963"/>
            <a:ext cx="3775104" cy="3408037"/>
          </a:xfrm>
          <a:prstGeom prst="rect">
            <a:avLst/>
          </a:prstGeom>
        </p:spPr>
      </p:pic>
      <p:sp>
        <p:nvSpPr>
          <p:cNvPr id="14" name="Rectangle 13">
            <a:extLst>
              <a:ext uri="{FF2B5EF4-FFF2-40B4-BE49-F238E27FC236}">
                <a16:creationId xmlns:a16="http://schemas.microsoft.com/office/drawing/2014/main" id="{860EDE20-C141-49A5-BAE0-21DFBA772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3989" y="0"/>
            <a:ext cx="8229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F77BF5C-135B-6A40-B6B7-0C2F2DD5ED38}"/>
              </a:ext>
            </a:extLst>
          </p:cNvPr>
          <p:cNvPicPr>
            <a:picLocks noChangeAspect="1"/>
          </p:cNvPicPr>
          <p:nvPr/>
        </p:nvPicPr>
        <p:blipFill rotWithShape="1">
          <a:blip r:embed="rId5"/>
          <a:srcRect l="433" t="12406" r="-433" b="25447"/>
          <a:stretch/>
        </p:blipFill>
        <p:spPr>
          <a:xfrm>
            <a:off x="3807426" y="3476685"/>
            <a:ext cx="3729779" cy="3408037"/>
          </a:xfrm>
          <a:prstGeom prst="rect">
            <a:avLst/>
          </a:prstGeom>
        </p:spPr>
      </p:pic>
      <p:sp>
        <p:nvSpPr>
          <p:cNvPr id="16" name="Rectangle 15">
            <a:extLst>
              <a:ext uri="{FF2B5EF4-FFF2-40B4-BE49-F238E27FC236}">
                <a16:creationId xmlns:a16="http://schemas.microsoft.com/office/drawing/2014/main" id="{A71DBDFA-E291-4290-B29E-2BDFEC7E55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49" y="3387852"/>
            <a:ext cx="7534656" cy="8229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9C75F7D-1638-8648-9FB7-215445C91CFF}"/>
              </a:ext>
            </a:extLst>
          </p:cNvPr>
          <p:cNvSpPr>
            <a:spLocks noGrp="1"/>
          </p:cNvSpPr>
          <p:nvPr>
            <p:ph idx="1"/>
          </p:nvPr>
        </p:nvSpPr>
        <p:spPr>
          <a:xfrm>
            <a:off x="7747936" y="2039808"/>
            <a:ext cx="4233333" cy="4232924"/>
          </a:xfrm>
        </p:spPr>
        <p:txBody>
          <a:bodyPr>
            <a:noAutofit/>
          </a:bodyPr>
          <a:lstStyle/>
          <a:p>
            <a:pPr>
              <a:lnSpc>
                <a:spcPct val="90000"/>
              </a:lnSpc>
            </a:pPr>
            <a:r>
              <a:rPr lang="en-US" dirty="0"/>
              <a:t>The use of an unreliable narrator has become a popular narrative device, both in literature and in movies. </a:t>
            </a:r>
          </a:p>
          <a:p>
            <a:pPr>
              <a:lnSpc>
                <a:spcPct val="90000"/>
              </a:lnSpc>
            </a:pPr>
            <a:r>
              <a:rPr lang="en-US" dirty="0"/>
              <a:t>An unreliable narrator withholds information, or tells the story in a way where his or her credibility is questionable. </a:t>
            </a:r>
          </a:p>
          <a:p>
            <a:pPr>
              <a:lnSpc>
                <a:spcPct val="90000"/>
              </a:lnSpc>
            </a:pPr>
            <a:r>
              <a:rPr lang="en-US" dirty="0"/>
              <a:t>Sometimes the narrator’s unreliability is not proven until the end of the story in an attempt at a twist ending. However, sometimes the narrator’s lack of credibility is well-proven at the beginning of the story, making you work hard to dig out the truth from his or her narrative. </a:t>
            </a:r>
          </a:p>
          <a:p>
            <a:pPr>
              <a:lnSpc>
                <a:spcPct val="90000"/>
              </a:lnSpc>
            </a:pPr>
            <a:r>
              <a:rPr lang="en-US" dirty="0"/>
              <a:t>These are some of the recent movies that have used the unreliable narrator strategy.</a:t>
            </a:r>
          </a:p>
        </p:txBody>
      </p:sp>
    </p:spTree>
    <p:extLst>
      <p:ext uri="{BB962C8B-B14F-4D97-AF65-F5344CB8AC3E}">
        <p14:creationId xmlns:p14="http://schemas.microsoft.com/office/powerpoint/2010/main" val="1417712788"/>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46B49-3538-1F48-A06F-DA875641569B}"/>
              </a:ext>
            </a:extLst>
          </p:cNvPr>
          <p:cNvSpPr>
            <a:spLocks noGrp="1"/>
          </p:cNvSpPr>
          <p:nvPr>
            <p:ph type="title"/>
          </p:nvPr>
        </p:nvSpPr>
        <p:spPr/>
        <p:txBody>
          <a:bodyPr/>
          <a:lstStyle/>
          <a:p>
            <a:r>
              <a:rPr lang="en-US" dirty="0"/>
              <a:t>Unreliable narrator</a:t>
            </a:r>
          </a:p>
        </p:txBody>
      </p:sp>
      <p:sp>
        <p:nvSpPr>
          <p:cNvPr id="3" name="Content Placeholder 2">
            <a:extLst>
              <a:ext uri="{FF2B5EF4-FFF2-40B4-BE49-F238E27FC236}">
                <a16:creationId xmlns:a16="http://schemas.microsoft.com/office/drawing/2014/main" id="{169BBC09-DAA6-8041-853C-75221BACA567}"/>
              </a:ext>
            </a:extLst>
          </p:cNvPr>
          <p:cNvSpPr>
            <a:spLocks noGrp="1"/>
          </p:cNvSpPr>
          <p:nvPr>
            <p:ph idx="1"/>
          </p:nvPr>
        </p:nvSpPr>
        <p:spPr>
          <a:xfrm>
            <a:off x="581192" y="1862668"/>
            <a:ext cx="11029615" cy="4707466"/>
          </a:xfrm>
        </p:spPr>
        <p:txBody>
          <a:bodyPr>
            <a:normAutofit lnSpcReduction="10000"/>
          </a:bodyPr>
          <a:lstStyle/>
          <a:p>
            <a:pPr marL="0" indent="0">
              <a:buNone/>
            </a:pPr>
            <a:r>
              <a:rPr lang="en-US" dirty="0"/>
              <a:t>Yet the sound increased—and what could I do? It was a low, dull, quick sound—much such a sound as a watch makes when enveloped in cotton. I gasped for breath—and yet the officers heard it not. I talked more quickly—more vehemently; but the noise steadily increased. I arose and argued about trifles, in a high key and with violent gesticulations; but the noise steadily increased. Why would they not be gone? I paced the floor to and </a:t>
            </a:r>
            <a:r>
              <a:rPr lang="en-US" dirty="0" err="1"/>
              <a:t>fro</a:t>
            </a:r>
            <a:r>
              <a:rPr lang="en-US" dirty="0"/>
              <a:t> with heavy strides, as if excited to fury by the observations of the men—but the noise steadily increased. Oh God! what could I do? I foamed—I raved—I swore! I swung the chair upon which I had been sitting, and grated it upon the boards, but the noise arose over all and continually increased. It grew louder—louder—louder! And still the men chatted pleasantly, and smiled. Was it possible they heard not? Almighty God!—no, no! They heard!—they suspected!—they knew!—they were making a mockery of my horror!—this I thought, and this I think. But anything was better than this agony! Anything was more tolerable than this derision! I could bear those hypocritical smiles no longer! I felt that I must scream or die! and now—again!—hark! louder! louder! louder! louder! – Edgar Allan Poe, “The Tell-Tale Heart”</a:t>
            </a:r>
          </a:p>
          <a:p>
            <a:r>
              <a:rPr lang="en-US" dirty="0"/>
              <a:t>These classic lines at the end of Poe’s short story depict the mind of a madman. The man has killed and buried a body under the floorboards, but the beating of his heart becomes deafening. </a:t>
            </a:r>
          </a:p>
          <a:p>
            <a:r>
              <a:rPr lang="en-US" dirty="0"/>
              <a:t>Until the end is revealed, we aren’t sure if the beating is real or just in the man’s mind. After he tears open the floor and reveals the body, it becomes clear that it was all in his head, and his narration was not reliable. </a:t>
            </a:r>
          </a:p>
        </p:txBody>
      </p:sp>
    </p:spTree>
    <p:extLst>
      <p:ext uri="{BB962C8B-B14F-4D97-AF65-F5344CB8AC3E}">
        <p14:creationId xmlns:p14="http://schemas.microsoft.com/office/powerpoint/2010/main" val="33393437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5D29F49-2B66-4375-90C7-00C0439FA3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58C0D2-FBA6-F14B-8078-6053450A1C4A}"/>
              </a:ext>
            </a:extLst>
          </p:cNvPr>
          <p:cNvSpPr>
            <a:spLocks noGrp="1"/>
          </p:cNvSpPr>
          <p:nvPr>
            <p:ph type="title"/>
          </p:nvPr>
        </p:nvSpPr>
        <p:spPr>
          <a:xfrm>
            <a:off x="8041893" y="0"/>
            <a:ext cx="3592748" cy="573363"/>
          </a:xfrm>
        </p:spPr>
        <p:txBody>
          <a:bodyPr>
            <a:normAutofit/>
          </a:bodyPr>
          <a:lstStyle/>
          <a:p>
            <a:r>
              <a:rPr lang="en-US" dirty="0">
                <a:solidFill>
                  <a:schemeClr val="tx1"/>
                </a:solidFill>
              </a:rPr>
              <a:t>2</a:t>
            </a:r>
            <a:r>
              <a:rPr lang="en-US" baseline="30000" dirty="0">
                <a:solidFill>
                  <a:schemeClr val="tx1"/>
                </a:solidFill>
              </a:rPr>
              <a:t>nd</a:t>
            </a:r>
            <a:r>
              <a:rPr lang="en-US" dirty="0">
                <a:solidFill>
                  <a:schemeClr val="tx1"/>
                </a:solidFill>
              </a:rPr>
              <a:t> Person POV</a:t>
            </a:r>
          </a:p>
        </p:txBody>
      </p:sp>
      <p:pic>
        <p:nvPicPr>
          <p:cNvPr id="7" name="Picture 6">
            <a:extLst>
              <a:ext uri="{FF2B5EF4-FFF2-40B4-BE49-F238E27FC236}">
                <a16:creationId xmlns:a16="http://schemas.microsoft.com/office/drawing/2014/main" id="{2E8A28E5-B536-8048-9AE6-EF3767606A96}"/>
              </a:ext>
            </a:extLst>
          </p:cNvPr>
          <p:cNvPicPr>
            <a:picLocks noChangeAspect="1"/>
          </p:cNvPicPr>
          <p:nvPr/>
        </p:nvPicPr>
        <p:blipFill rotWithShape="1">
          <a:blip r:embed="rId2"/>
          <a:srcRect l="-670" t="19850" r="668" b="20216"/>
          <a:stretch/>
        </p:blipFill>
        <p:spPr>
          <a:xfrm>
            <a:off x="20" y="101608"/>
            <a:ext cx="3779844" cy="3428988"/>
          </a:xfrm>
          <a:prstGeom prst="rect">
            <a:avLst/>
          </a:prstGeom>
        </p:spPr>
      </p:pic>
      <p:pic>
        <p:nvPicPr>
          <p:cNvPr id="4" name="Picture 3">
            <a:extLst>
              <a:ext uri="{FF2B5EF4-FFF2-40B4-BE49-F238E27FC236}">
                <a16:creationId xmlns:a16="http://schemas.microsoft.com/office/drawing/2014/main" id="{3346A220-5809-DD4F-BC5D-5AD61A2C4497}"/>
              </a:ext>
            </a:extLst>
          </p:cNvPr>
          <p:cNvPicPr>
            <a:picLocks noChangeAspect="1"/>
          </p:cNvPicPr>
          <p:nvPr/>
        </p:nvPicPr>
        <p:blipFill rotWithShape="1">
          <a:blip r:embed="rId3"/>
          <a:srcRect t="8172" r="2" b="29805"/>
          <a:stretch/>
        </p:blipFill>
        <p:spPr>
          <a:xfrm>
            <a:off x="3806285" y="10"/>
            <a:ext cx="3730920" cy="3428988"/>
          </a:xfrm>
          <a:prstGeom prst="rect">
            <a:avLst/>
          </a:prstGeom>
        </p:spPr>
      </p:pic>
      <p:pic>
        <p:nvPicPr>
          <p:cNvPr id="5" name="Picture 4">
            <a:extLst>
              <a:ext uri="{FF2B5EF4-FFF2-40B4-BE49-F238E27FC236}">
                <a16:creationId xmlns:a16="http://schemas.microsoft.com/office/drawing/2014/main" id="{BF84E5A6-1E8E-0740-9095-AA0CBC7D1247}"/>
              </a:ext>
            </a:extLst>
          </p:cNvPr>
          <p:cNvPicPr>
            <a:picLocks noChangeAspect="1"/>
          </p:cNvPicPr>
          <p:nvPr/>
        </p:nvPicPr>
        <p:blipFill rotWithShape="1">
          <a:blip r:embed="rId4"/>
          <a:srcRect l="-825" t="5305" r="825" b="34435"/>
          <a:stretch/>
        </p:blipFill>
        <p:spPr>
          <a:xfrm>
            <a:off x="20" y="3449963"/>
            <a:ext cx="3775104" cy="3408037"/>
          </a:xfrm>
          <a:prstGeom prst="rect">
            <a:avLst/>
          </a:prstGeom>
        </p:spPr>
      </p:pic>
      <p:sp>
        <p:nvSpPr>
          <p:cNvPr id="14" name="Rectangle 13">
            <a:extLst>
              <a:ext uri="{FF2B5EF4-FFF2-40B4-BE49-F238E27FC236}">
                <a16:creationId xmlns:a16="http://schemas.microsoft.com/office/drawing/2014/main" id="{860EDE20-C141-49A5-BAE0-21DFBA772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3989" y="0"/>
            <a:ext cx="8229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0B8B97E-6928-814F-816D-A40B80BD32D8}"/>
              </a:ext>
            </a:extLst>
          </p:cNvPr>
          <p:cNvPicPr>
            <a:picLocks noChangeAspect="1"/>
          </p:cNvPicPr>
          <p:nvPr/>
        </p:nvPicPr>
        <p:blipFill rotWithShape="1">
          <a:blip r:embed="rId5"/>
          <a:srcRect l="-2" t="23401" b="13313"/>
          <a:stretch/>
        </p:blipFill>
        <p:spPr>
          <a:xfrm>
            <a:off x="3807426" y="3449963"/>
            <a:ext cx="3729779" cy="3408037"/>
          </a:xfrm>
          <a:prstGeom prst="rect">
            <a:avLst/>
          </a:prstGeom>
        </p:spPr>
      </p:pic>
      <p:sp>
        <p:nvSpPr>
          <p:cNvPr id="16" name="Rectangle 15">
            <a:extLst>
              <a:ext uri="{FF2B5EF4-FFF2-40B4-BE49-F238E27FC236}">
                <a16:creationId xmlns:a16="http://schemas.microsoft.com/office/drawing/2014/main" id="{A71DBDFA-E291-4290-B29E-2BDFEC7E55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49" y="3387852"/>
            <a:ext cx="7534656" cy="8229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0D3A0E5-1C6C-914E-87DC-275C4C529CF6}"/>
              </a:ext>
            </a:extLst>
          </p:cNvPr>
          <p:cNvSpPr>
            <a:spLocks noGrp="1"/>
          </p:cNvSpPr>
          <p:nvPr>
            <p:ph idx="1"/>
          </p:nvPr>
        </p:nvSpPr>
        <p:spPr>
          <a:xfrm>
            <a:off x="7755467" y="573364"/>
            <a:ext cx="4165600" cy="5711274"/>
          </a:xfrm>
        </p:spPr>
        <p:txBody>
          <a:bodyPr>
            <a:noAutofit/>
          </a:bodyPr>
          <a:lstStyle/>
          <a:p>
            <a:pPr>
              <a:lnSpc>
                <a:spcPct val="90000"/>
              </a:lnSpc>
            </a:pPr>
            <a:r>
              <a:rPr lang="en-US" sz="2200" dirty="0"/>
              <a:t>2</a:t>
            </a:r>
            <a:r>
              <a:rPr lang="en-US" sz="2200" baseline="30000" dirty="0"/>
              <a:t>nd</a:t>
            </a:r>
            <a:r>
              <a:rPr lang="en-US" sz="2200" dirty="0"/>
              <a:t> person point of view speaks directly to the reader. It is extremely rare in fiction, except in rare circumstances. However, some writers have been able to write entire novels that speak directly to a reader rather than about other characters. </a:t>
            </a:r>
          </a:p>
          <a:p>
            <a:pPr>
              <a:lnSpc>
                <a:spcPct val="90000"/>
              </a:lnSpc>
            </a:pPr>
            <a:r>
              <a:rPr lang="en-US" sz="2200" dirty="0"/>
              <a:t>In film, 2</a:t>
            </a:r>
            <a:r>
              <a:rPr lang="en-US" sz="2200" baseline="30000" dirty="0"/>
              <a:t>nd</a:t>
            </a:r>
            <a:r>
              <a:rPr lang="en-US" sz="2200" dirty="0"/>
              <a:t> person point of view is more common, as it is simply the act of breaking the “fourth wall.” </a:t>
            </a:r>
          </a:p>
          <a:p>
            <a:pPr>
              <a:lnSpc>
                <a:spcPct val="90000"/>
              </a:lnSpc>
            </a:pPr>
            <a:r>
              <a:rPr lang="en-US" sz="2200" dirty="0"/>
              <a:t>The narrator invites the viewer (or in literature, the reader) into the action so he or she can be a part of the storyline. </a:t>
            </a:r>
          </a:p>
          <a:p>
            <a:pPr>
              <a:lnSpc>
                <a:spcPct val="90000"/>
              </a:lnSpc>
            </a:pPr>
            <a:r>
              <a:rPr lang="en-US" sz="2200" dirty="0"/>
              <a:t>These films employ 2</a:t>
            </a:r>
            <a:r>
              <a:rPr lang="en-US" sz="2200" baseline="30000" dirty="0"/>
              <a:t>nd</a:t>
            </a:r>
            <a:r>
              <a:rPr lang="en-US" sz="2200" dirty="0"/>
              <a:t> person narration.</a:t>
            </a:r>
          </a:p>
        </p:txBody>
      </p:sp>
    </p:spTree>
    <p:extLst>
      <p:ext uri="{BB962C8B-B14F-4D97-AF65-F5344CB8AC3E}">
        <p14:creationId xmlns:p14="http://schemas.microsoft.com/office/powerpoint/2010/main" val="3543073714"/>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13361-E437-DF46-BC1F-5FE510A1CD75}"/>
              </a:ext>
            </a:extLst>
          </p:cNvPr>
          <p:cNvSpPr>
            <a:spLocks noGrp="1"/>
          </p:cNvSpPr>
          <p:nvPr>
            <p:ph type="title"/>
          </p:nvPr>
        </p:nvSpPr>
        <p:spPr/>
        <p:txBody>
          <a:bodyPr/>
          <a:lstStyle/>
          <a:p>
            <a:r>
              <a:rPr lang="en-US" dirty="0"/>
              <a:t>2</a:t>
            </a:r>
            <a:r>
              <a:rPr lang="en-US" baseline="30000" dirty="0"/>
              <a:t>nd</a:t>
            </a:r>
            <a:r>
              <a:rPr lang="en-US" dirty="0"/>
              <a:t> Person Point of View</a:t>
            </a:r>
          </a:p>
        </p:txBody>
      </p:sp>
      <p:sp>
        <p:nvSpPr>
          <p:cNvPr id="3" name="Content Placeholder 2">
            <a:extLst>
              <a:ext uri="{FF2B5EF4-FFF2-40B4-BE49-F238E27FC236}">
                <a16:creationId xmlns:a16="http://schemas.microsoft.com/office/drawing/2014/main" id="{27CC0ECB-D85B-044D-B6BF-4DEE91D9F148}"/>
              </a:ext>
            </a:extLst>
          </p:cNvPr>
          <p:cNvSpPr>
            <a:spLocks noGrp="1"/>
          </p:cNvSpPr>
          <p:nvPr>
            <p:ph idx="1"/>
          </p:nvPr>
        </p:nvSpPr>
        <p:spPr>
          <a:xfrm>
            <a:off x="581192" y="2180496"/>
            <a:ext cx="11029615" cy="4186437"/>
          </a:xfrm>
        </p:spPr>
        <p:txBody>
          <a:bodyPr>
            <a:normAutofit/>
          </a:bodyPr>
          <a:lstStyle/>
          <a:p>
            <a:pPr marL="0" indent="0">
              <a:buNone/>
            </a:pPr>
            <a:r>
              <a:rPr lang="en-US" sz="2200" dirty="0"/>
              <a:t>“Excuse me, sir, but may I be of assistance? Ah, I see I have alarmed you. Do not be frightened by my beard: I am a lover of America. I noticed that you were looking for something; more than looking, in fact you seemed to be on a mission, and since I am both a native of this city and speaker of your language, I thought I might offer you my services.” - </a:t>
            </a:r>
            <a:r>
              <a:rPr lang="en-US" dirty="0"/>
              <a:t>Mohsin Hamid, </a:t>
            </a:r>
            <a:r>
              <a:rPr lang="en-US" i="1" dirty="0"/>
              <a:t>The Reluctant Fundamentalist</a:t>
            </a:r>
          </a:p>
          <a:p>
            <a:r>
              <a:rPr lang="en-US" sz="2200" dirty="0"/>
              <a:t>This text begins Hamid’s tale, where a Pakistani man stops an American stranger on the street and tells him about a love affair he once had with an American. </a:t>
            </a:r>
          </a:p>
          <a:p>
            <a:r>
              <a:rPr lang="en-US" sz="2200" dirty="0"/>
              <a:t>By telling his story to a stranger, the narrator is able to introduce himself to the reader formally, and it employs a more traditional introduction. We, like the American stranger, hear his story firsthand as a stranger, but it feels more intimate using this narrative technique. </a:t>
            </a:r>
          </a:p>
        </p:txBody>
      </p:sp>
    </p:spTree>
    <p:extLst>
      <p:ext uri="{BB962C8B-B14F-4D97-AF65-F5344CB8AC3E}">
        <p14:creationId xmlns:p14="http://schemas.microsoft.com/office/powerpoint/2010/main" val="2392366172"/>
      </p:ext>
    </p:extLst>
  </p:cSld>
  <p:clrMapOvr>
    <a:masterClrMapping/>
  </p:clrMapOvr>
</p:sld>
</file>

<file path=ppt/theme/theme1.xml><?xml version="1.0" encoding="utf-8"?>
<a:theme xmlns:a="http://schemas.openxmlformats.org/drawingml/2006/main" name="Dividend">
  <a:themeElements>
    <a:clrScheme name="Custom 1">
      <a:dk1>
        <a:srgbClr val="060606"/>
      </a:dk1>
      <a:lt1>
        <a:srgbClr val="FFFFFF"/>
      </a:lt1>
      <a:dk2>
        <a:srgbClr val="1C3F54"/>
      </a:dk2>
      <a:lt2>
        <a:srgbClr val="DBE3EC"/>
      </a:lt2>
      <a:accent1>
        <a:srgbClr val="0A589F"/>
      </a:accent1>
      <a:accent2>
        <a:srgbClr val="4FA19D"/>
      </a:accent2>
      <a:accent3>
        <a:srgbClr val="8AAEB9"/>
      </a:accent3>
      <a:accent4>
        <a:srgbClr val="B2E2C0"/>
      </a:accent4>
      <a:accent5>
        <a:srgbClr val="91CAC2"/>
      </a:accent5>
      <a:accent6>
        <a:srgbClr val="513A61"/>
      </a:accent6>
      <a:hlink>
        <a:srgbClr val="D1F4EB"/>
      </a:hlink>
      <a:folHlink>
        <a:srgbClr val="85DFD0"/>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docProps/app.xml><?xml version="1.0" encoding="utf-8"?>
<Properties xmlns="http://schemas.openxmlformats.org/officeDocument/2006/extended-properties" xmlns:vt="http://schemas.openxmlformats.org/officeDocument/2006/docPropsVTypes">
  <TotalTime>999</TotalTime>
  <Words>1428</Words>
  <Application>Microsoft Office PowerPoint</Application>
  <PresentationFormat>Widescreen</PresentationFormat>
  <Paragraphs>54</Paragraphs>
  <Slides>12</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vt:i4>
      </vt:variant>
    </vt:vector>
  </HeadingPairs>
  <TitlesOfParts>
    <vt:vector size="15" baseType="lpstr">
      <vt:lpstr>Gill Sans MT</vt:lpstr>
      <vt:lpstr>Wingdings 2</vt:lpstr>
      <vt:lpstr>Dividend</vt:lpstr>
      <vt:lpstr>Point of View</vt:lpstr>
      <vt:lpstr>Point of view</vt:lpstr>
      <vt:lpstr>Warm-up Activity – Analyze the Narrative Structure</vt:lpstr>
      <vt:lpstr>Warm-up Activity – Analyze the Narrative Structure</vt:lpstr>
      <vt:lpstr>Point of view narrative structure narrative pace narrative perspective</vt:lpstr>
      <vt:lpstr>Unreliable narrator</vt:lpstr>
      <vt:lpstr>Unreliable narrator</vt:lpstr>
      <vt:lpstr>2nd Person POV</vt:lpstr>
      <vt:lpstr>2nd Person Point of View</vt:lpstr>
      <vt:lpstr>Stream of Consciousness</vt:lpstr>
      <vt:lpstr>Stream of Consciousness</vt:lpstr>
      <vt:lpstr>In-class activity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Point of View</dc:title>
  <dc:creator>Gina Kortuem</dc:creator>
  <cp:lastModifiedBy>CYNTHIA K. WILLIAMS</cp:lastModifiedBy>
  <cp:revision>7</cp:revision>
  <dcterms:created xsi:type="dcterms:W3CDTF">2019-03-12T03:51:54Z</dcterms:created>
  <dcterms:modified xsi:type="dcterms:W3CDTF">2019-11-18T20:08:21Z</dcterms:modified>
</cp:coreProperties>
</file>