
<file path=[Content_Types].xml><?xml version="1.0" encoding="utf-8"?>
<Types xmlns="http://schemas.openxmlformats.org/package/2006/content-types">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58" r:id="rId3"/>
    <p:sldId id="261" r:id="rId4"/>
    <p:sldId id="262" r:id="rId5"/>
    <p:sldId id="263" r:id="rId6"/>
    <p:sldId id="268" r:id="rId7"/>
    <p:sldId id="269" r:id="rId8"/>
    <p:sldId id="264" r:id="rId9"/>
    <p:sldId id="270" r:id="rId10"/>
    <p:sldId id="265" r:id="rId11"/>
    <p:sldId id="271" r:id="rId12"/>
    <p:sldId id="266" r:id="rId13"/>
    <p:sldId id="272" r:id="rId14"/>
    <p:sldId id="267" r:id="rId15"/>
    <p:sldId id="273" r:id="rId16"/>
    <p:sldId id="27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01"/>
    <p:restoredTop sz="94600"/>
  </p:normalViewPr>
  <p:slideViewPr>
    <p:cSldViewPr snapToGrid="0" snapToObjects="1">
      <p:cViewPr varScale="1">
        <p:scale>
          <a:sx n="85" d="100"/>
          <a:sy n="85" d="100"/>
        </p:scale>
        <p:origin x="120"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D294A-CF93-3546-AFA9-B2638182240D}" type="datetimeFigureOut">
              <a:rPr lang="en-US" smtClean="0"/>
              <a:t>11/18/2019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28ACE-EC52-0443-8F84-D627C522A869}" type="slidenum">
              <a:rPr lang="en-US" smtClean="0"/>
              <a:t>‹#›</a:t>
            </a:fld>
            <a:endParaRPr lang="en-US"/>
          </a:p>
        </p:txBody>
      </p:sp>
    </p:spTree>
    <p:extLst>
      <p:ext uri="{BB962C8B-B14F-4D97-AF65-F5344CB8AC3E}">
        <p14:creationId xmlns:p14="http://schemas.microsoft.com/office/powerpoint/2010/main" val="2150264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the activity again. Put students in different groups, if necessary. </a:t>
            </a:r>
          </a:p>
        </p:txBody>
      </p:sp>
      <p:sp>
        <p:nvSpPr>
          <p:cNvPr id="4" name="Slide Number Placeholder 3"/>
          <p:cNvSpPr>
            <a:spLocks noGrp="1"/>
          </p:cNvSpPr>
          <p:nvPr>
            <p:ph type="sldNum" sz="quarter" idx="5"/>
          </p:nvPr>
        </p:nvSpPr>
        <p:spPr/>
        <p:txBody>
          <a:bodyPr/>
          <a:lstStyle/>
          <a:p>
            <a:fld id="{AAFB38A7-9CA2-344A-B1AA-F028AA6483AE}" type="slidenum">
              <a:rPr lang="en-US" smtClean="0"/>
              <a:t>3</a:t>
            </a:fld>
            <a:endParaRPr lang="en-US"/>
          </a:p>
        </p:txBody>
      </p:sp>
    </p:spTree>
    <p:extLst>
      <p:ext uri="{BB962C8B-B14F-4D97-AF65-F5344CB8AC3E}">
        <p14:creationId xmlns:p14="http://schemas.microsoft.com/office/powerpoint/2010/main" val="416226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B38A7-9CA2-344A-B1AA-F028AA6483AE}" type="slidenum">
              <a:rPr lang="en-US" smtClean="0"/>
              <a:t>4</a:t>
            </a:fld>
            <a:endParaRPr lang="en-US"/>
          </a:p>
        </p:txBody>
      </p:sp>
    </p:spTree>
    <p:extLst>
      <p:ext uri="{BB962C8B-B14F-4D97-AF65-F5344CB8AC3E}">
        <p14:creationId xmlns:p14="http://schemas.microsoft.com/office/powerpoint/2010/main" val="48653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86D6E637-1D2A-AE43-9008-CA9695DB6793}" type="datetimeFigureOut">
              <a:rPr lang="en-US" smtClean="0"/>
              <a:t>11/18/2019</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289B3A1A-9A4E-6449-9D94-B53AD7808415}" type="slidenum">
              <a:rPr lang="en-US" smtClean="0"/>
              <a:t>‹#›</a:t>
            </a:fld>
            <a:endParaRPr lang="en-US"/>
          </a:p>
        </p:txBody>
      </p:sp>
    </p:spTree>
    <p:extLst>
      <p:ext uri="{BB962C8B-B14F-4D97-AF65-F5344CB8AC3E}">
        <p14:creationId xmlns:p14="http://schemas.microsoft.com/office/powerpoint/2010/main" val="3811143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D6E637-1D2A-AE43-9008-CA9695DB6793}"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B3A1A-9A4E-6449-9D94-B53AD7808415}" type="slidenum">
              <a:rPr lang="en-US" smtClean="0"/>
              <a:t>‹#›</a:t>
            </a:fld>
            <a:endParaRPr lang="en-US"/>
          </a:p>
        </p:txBody>
      </p:sp>
    </p:spTree>
    <p:extLst>
      <p:ext uri="{BB962C8B-B14F-4D97-AF65-F5344CB8AC3E}">
        <p14:creationId xmlns:p14="http://schemas.microsoft.com/office/powerpoint/2010/main" val="3214624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6D6E637-1D2A-AE43-9008-CA9695DB6793}" type="datetimeFigureOut">
              <a:rPr lang="en-US" smtClean="0"/>
              <a:t>11/18/2019</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289B3A1A-9A4E-6449-9D94-B53AD7808415}" type="slidenum">
              <a:rPr lang="en-US" smtClean="0"/>
              <a:t>‹#›</a:t>
            </a:fld>
            <a:endParaRPr lang="en-US"/>
          </a:p>
        </p:txBody>
      </p:sp>
    </p:spTree>
    <p:extLst>
      <p:ext uri="{BB962C8B-B14F-4D97-AF65-F5344CB8AC3E}">
        <p14:creationId xmlns:p14="http://schemas.microsoft.com/office/powerpoint/2010/main" val="300195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D6E637-1D2A-AE43-9008-CA9695DB6793}"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289B3A1A-9A4E-6449-9D94-B53AD7808415}" type="slidenum">
              <a:rPr lang="en-US" smtClean="0"/>
              <a:t>‹#›</a:t>
            </a:fld>
            <a:endParaRPr lang="en-US"/>
          </a:p>
        </p:txBody>
      </p:sp>
    </p:spTree>
    <p:extLst>
      <p:ext uri="{BB962C8B-B14F-4D97-AF65-F5344CB8AC3E}">
        <p14:creationId xmlns:p14="http://schemas.microsoft.com/office/powerpoint/2010/main" val="55949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6D6E637-1D2A-AE43-9008-CA9695DB6793}" type="datetimeFigureOut">
              <a:rPr lang="en-US" smtClean="0"/>
              <a:t>11/18/2019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89B3A1A-9A4E-6449-9D94-B53AD7808415}" type="slidenum">
              <a:rPr lang="en-US" smtClean="0"/>
              <a:t>‹#›</a:t>
            </a:fld>
            <a:endParaRPr lang="en-US"/>
          </a:p>
        </p:txBody>
      </p:sp>
    </p:spTree>
    <p:extLst>
      <p:ext uri="{BB962C8B-B14F-4D97-AF65-F5344CB8AC3E}">
        <p14:creationId xmlns:p14="http://schemas.microsoft.com/office/powerpoint/2010/main" val="4220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D6E637-1D2A-AE43-9008-CA9695DB6793}"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B3A1A-9A4E-6449-9D94-B53AD7808415}" type="slidenum">
              <a:rPr lang="en-US" smtClean="0"/>
              <a:t>‹#›</a:t>
            </a:fld>
            <a:endParaRPr lang="en-US"/>
          </a:p>
        </p:txBody>
      </p:sp>
    </p:spTree>
    <p:extLst>
      <p:ext uri="{BB962C8B-B14F-4D97-AF65-F5344CB8AC3E}">
        <p14:creationId xmlns:p14="http://schemas.microsoft.com/office/powerpoint/2010/main" val="3170136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D6E637-1D2A-AE43-9008-CA9695DB6793}" type="datetimeFigureOut">
              <a:rPr lang="en-US" smtClean="0"/>
              <a:t>11/18/2019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9B3A1A-9A4E-6449-9D94-B53AD7808415}" type="slidenum">
              <a:rPr lang="en-US" smtClean="0"/>
              <a:t>‹#›</a:t>
            </a:fld>
            <a:endParaRPr lang="en-US"/>
          </a:p>
        </p:txBody>
      </p:sp>
    </p:spTree>
    <p:extLst>
      <p:ext uri="{BB962C8B-B14F-4D97-AF65-F5344CB8AC3E}">
        <p14:creationId xmlns:p14="http://schemas.microsoft.com/office/powerpoint/2010/main" val="4033335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D6E637-1D2A-AE43-9008-CA9695DB6793}" type="datetimeFigureOut">
              <a:rPr lang="en-US" smtClean="0"/>
              <a:t>11/18/2019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9B3A1A-9A4E-6449-9D94-B53AD7808415}" type="slidenum">
              <a:rPr lang="en-US" smtClean="0"/>
              <a:t>‹#›</a:t>
            </a:fld>
            <a:endParaRPr lang="en-US"/>
          </a:p>
        </p:txBody>
      </p:sp>
    </p:spTree>
    <p:extLst>
      <p:ext uri="{BB962C8B-B14F-4D97-AF65-F5344CB8AC3E}">
        <p14:creationId xmlns:p14="http://schemas.microsoft.com/office/powerpoint/2010/main" val="142179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D6E637-1D2A-AE43-9008-CA9695DB6793}" type="datetimeFigureOut">
              <a:rPr lang="en-US" smtClean="0"/>
              <a:t>11/18/2019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9B3A1A-9A4E-6449-9D94-B53AD7808415}" type="slidenum">
              <a:rPr lang="en-US" smtClean="0"/>
              <a:t>‹#›</a:t>
            </a:fld>
            <a:endParaRPr lang="en-US"/>
          </a:p>
        </p:txBody>
      </p:sp>
    </p:spTree>
    <p:extLst>
      <p:ext uri="{BB962C8B-B14F-4D97-AF65-F5344CB8AC3E}">
        <p14:creationId xmlns:p14="http://schemas.microsoft.com/office/powerpoint/2010/main" val="1741704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6D6E637-1D2A-AE43-9008-CA9695DB6793}" type="datetimeFigureOut">
              <a:rPr lang="en-US" smtClean="0"/>
              <a:t>11/18/2019</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289B3A1A-9A4E-6449-9D94-B53AD7808415}" type="slidenum">
              <a:rPr lang="en-US" smtClean="0"/>
              <a:t>‹#›</a:t>
            </a:fld>
            <a:endParaRPr lang="en-US"/>
          </a:p>
        </p:txBody>
      </p:sp>
    </p:spTree>
    <p:extLst>
      <p:ext uri="{BB962C8B-B14F-4D97-AF65-F5344CB8AC3E}">
        <p14:creationId xmlns:p14="http://schemas.microsoft.com/office/powerpoint/2010/main" val="82526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D6E637-1D2A-AE43-9008-CA9695DB6793}"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B3A1A-9A4E-6449-9D94-B53AD7808415}" type="slidenum">
              <a:rPr lang="en-US" smtClean="0"/>
              <a:t>‹#›</a:t>
            </a:fld>
            <a:endParaRPr lang="en-US"/>
          </a:p>
        </p:txBody>
      </p:sp>
    </p:spTree>
    <p:extLst>
      <p:ext uri="{BB962C8B-B14F-4D97-AF65-F5344CB8AC3E}">
        <p14:creationId xmlns:p14="http://schemas.microsoft.com/office/powerpoint/2010/main" val="233454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86D6E637-1D2A-AE43-9008-CA9695DB6793}" type="datetimeFigureOut">
              <a:rPr lang="en-US" smtClean="0"/>
              <a:t>11/18/2019</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289B3A1A-9A4E-6449-9D94-B53AD7808415}"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45059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DD67B-E5C6-C14A-B232-E51C25DEEEC2}"/>
              </a:ext>
            </a:extLst>
          </p:cNvPr>
          <p:cNvSpPr>
            <a:spLocks noGrp="1"/>
          </p:cNvSpPr>
          <p:nvPr>
            <p:ph type="ctrTitle"/>
          </p:nvPr>
        </p:nvSpPr>
        <p:spPr/>
        <p:txBody>
          <a:bodyPr/>
          <a:lstStyle/>
          <a:p>
            <a:r>
              <a:rPr lang="en-US" dirty="0"/>
              <a:t>Syntax</a:t>
            </a:r>
          </a:p>
        </p:txBody>
      </p:sp>
      <p:sp>
        <p:nvSpPr>
          <p:cNvPr id="3" name="Subtitle 2">
            <a:extLst>
              <a:ext uri="{FF2B5EF4-FFF2-40B4-BE49-F238E27FC236}">
                <a16:creationId xmlns:a16="http://schemas.microsoft.com/office/drawing/2014/main" id="{031862D3-9645-1740-9082-D8D4467E6BB6}"/>
              </a:ext>
            </a:extLst>
          </p:cNvPr>
          <p:cNvSpPr>
            <a:spLocks noGrp="1"/>
          </p:cNvSpPr>
          <p:nvPr>
            <p:ph type="subTitle" idx="1"/>
          </p:nvPr>
        </p:nvSpPr>
        <p:spPr/>
        <p:txBody>
          <a:bodyPr/>
          <a:lstStyle/>
          <a:p>
            <a:r>
              <a:rPr lang="en-US" dirty="0"/>
              <a:t>Prose – AP Lit</a:t>
            </a:r>
          </a:p>
        </p:txBody>
      </p:sp>
      <p:sp>
        <p:nvSpPr>
          <p:cNvPr id="4" name="TextBox 3">
            <a:extLst>
              <a:ext uri="{FF2B5EF4-FFF2-40B4-BE49-F238E27FC236}">
                <a16:creationId xmlns:a16="http://schemas.microsoft.com/office/drawing/2014/main" id="{9C47023E-2802-AA40-A91F-7CE8E5FFEE90}"/>
              </a:ext>
            </a:extLst>
          </p:cNvPr>
          <p:cNvSpPr txBox="1"/>
          <p:nvPr/>
        </p:nvSpPr>
        <p:spPr>
          <a:xfrm>
            <a:off x="2227517" y="9532241"/>
            <a:ext cx="3317362" cy="246221"/>
          </a:xfrm>
          <a:prstGeom prst="rect">
            <a:avLst/>
          </a:prstGeom>
          <a:noFill/>
        </p:spPr>
        <p:txBody>
          <a:bodyPr wrap="square" rtlCol="0">
            <a:spAutoFit/>
          </a:bodyPr>
          <a:lstStyle/>
          <a:p>
            <a:pPr algn="ctr"/>
            <a:r>
              <a:rPr lang="en-US" sz="1000" dirty="0"/>
              <a:t>©AP Lit &amp; More: Literature &amp; Writing Resources, 2019</a:t>
            </a:r>
          </a:p>
        </p:txBody>
      </p:sp>
      <p:sp>
        <p:nvSpPr>
          <p:cNvPr id="5" name="TextBox 4">
            <a:extLst>
              <a:ext uri="{FF2B5EF4-FFF2-40B4-BE49-F238E27FC236}">
                <a16:creationId xmlns:a16="http://schemas.microsoft.com/office/drawing/2014/main" id="{FFC8A20F-62B8-474D-8378-CE1BB95F37A6}"/>
              </a:ext>
            </a:extLst>
          </p:cNvPr>
          <p:cNvSpPr txBox="1"/>
          <p:nvPr/>
        </p:nvSpPr>
        <p:spPr>
          <a:xfrm>
            <a:off x="2379917" y="9684641"/>
            <a:ext cx="3317362" cy="246221"/>
          </a:xfrm>
          <a:prstGeom prst="rect">
            <a:avLst/>
          </a:prstGeom>
          <a:noFill/>
        </p:spPr>
        <p:txBody>
          <a:bodyPr wrap="square" rtlCol="0">
            <a:spAutoFit/>
          </a:bodyPr>
          <a:lstStyle/>
          <a:p>
            <a:pPr algn="ctr"/>
            <a:r>
              <a:rPr lang="en-US" sz="1000" dirty="0"/>
              <a:t>©AP Lit &amp; More: Literature &amp; Writing Resources, 2019</a:t>
            </a:r>
          </a:p>
        </p:txBody>
      </p:sp>
      <p:sp>
        <p:nvSpPr>
          <p:cNvPr id="6" name="TextBox 5">
            <a:extLst>
              <a:ext uri="{FF2B5EF4-FFF2-40B4-BE49-F238E27FC236}">
                <a16:creationId xmlns:a16="http://schemas.microsoft.com/office/drawing/2014/main" id="{A8504448-D1F6-1E4A-A231-F0BCB7C4C3A4}"/>
              </a:ext>
            </a:extLst>
          </p:cNvPr>
          <p:cNvSpPr txBox="1"/>
          <p:nvPr/>
        </p:nvSpPr>
        <p:spPr>
          <a:xfrm>
            <a:off x="2532317" y="9837041"/>
            <a:ext cx="3317362" cy="246221"/>
          </a:xfrm>
          <a:prstGeom prst="rect">
            <a:avLst/>
          </a:prstGeom>
          <a:noFill/>
        </p:spPr>
        <p:txBody>
          <a:bodyPr wrap="square" rtlCol="0">
            <a:spAutoFit/>
          </a:bodyPr>
          <a:lstStyle/>
          <a:p>
            <a:pPr algn="ctr"/>
            <a:r>
              <a:rPr lang="en-US" sz="1000" dirty="0"/>
              <a:t>©AP Lit &amp; More: Literature &amp; Writing Resources, 2019</a:t>
            </a:r>
          </a:p>
        </p:txBody>
      </p:sp>
    </p:spTree>
    <p:extLst>
      <p:ext uri="{BB962C8B-B14F-4D97-AF65-F5344CB8AC3E}">
        <p14:creationId xmlns:p14="http://schemas.microsoft.com/office/powerpoint/2010/main" val="3279549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19D01B-E306-486F-A44A-E1BEE6B8C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50CAFD-8ABF-2E45-B28D-EC47B0B4A436}"/>
              </a:ext>
            </a:extLst>
          </p:cNvPr>
          <p:cNvSpPr>
            <a:spLocks noGrp="1"/>
          </p:cNvSpPr>
          <p:nvPr>
            <p:ph type="title"/>
          </p:nvPr>
        </p:nvSpPr>
        <p:spPr>
          <a:xfrm>
            <a:off x="4382724" y="702156"/>
            <a:ext cx="7225075" cy="1013800"/>
          </a:xfrm>
        </p:spPr>
        <p:txBody>
          <a:bodyPr>
            <a:normAutofit/>
          </a:bodyPr>
          <a:lstStyle/>
          <a:p>
            <a:r>
              <a:rPr lang="en-US" dirty="0">
                <a:solidFill>
                  <a:schemeClr val="accent1"/>
                </a:solidFill>
              </a:rPr>
              <a:t>To Kill a Mockingbird</a:t>
            </a:r>
          </a:p>
        </p:txBody>
      </p:sp>
      <p:grpSp>
        <p:nvGrpSpPr>
          <p:cNvPr id="11" name="Group 10">
            <a:extLst>
              <a:ext uri="{FF2B5EF4-FFF2-40B4-BE49-F238E27FC236}">
                <a16:creationId xmlns:a16="http://schemas.microsoft.com/office/drawing/2014/main" id="{E3ECE2A1-BE02-45E8-80D2-40668675E1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75B00F21-D7A1-4DBD-B786-86D98FF33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971E3D-EBA2-4F5A-BA90-F41CC7B48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1CED36D-BAED-48CA-A871-F98A3305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B76CEEC1-24C5-104D-BBEA-47D827EC9875}"/>
              </a:ext>
            </a:extLst>
          </p:cNvPr>
          <p:cNvPicPr>
            <a:picLocks noChangeAspect="1"/>
          </p:cNvPicPr>
          <p:nvPr/>
        </p:nvPicPr>
        <p:blipFill rotWithShape="1">
          <a:blip r:embed="rId2"/>
          <a:srcRect t="2386" r="-1" b="-1"/>
          <a:stretch/>
        </p:blipFill>
        <p:spPr>
          <a:xfrm>
            <a:off x="448732" y="600075"/>
            <a:ext cx="3683001" cy="5775325"/>
          </a:xfrm>
          <a:prstGeom prst="rect">
            <a:avLst/>
          </a:prstGeom>
        </p:spPr>
      </p:pic>
      <p:sp>
        <p:nvSpPr>
          <p:cNvPr id="3" name="Content Placeholder 2">
            <a:extLst>
              <a:ext uri="{FF2B5EF4-FFF2-40B4-BE49-F238E27FC236}">
                <a16:creationId xmlns:a16="http://schemas.microsoft.com/office/drawing/2014/main" id="{0F957AC6-16A8-BE4E-9607-07DB3C8BEEB0}"/>
              </a:ext>
            </a:extLst>
          </p:cNvPr>
          <p:cNvSpPr>
            <a:spLocks noGrp="1"/>
          </p:cNvSpPr>
          <p:nvPr>
            <p:ph idx="1"/>
          </p:nvPr>
        </p:nvSpPr>
        <p:spPr>
          <a:xfrm>
            <a:off x="4382726" y="1896533"/>
            <a:ext cx="7225074" cy="3962266"/>
          </a:xfrm>
        </p:spPr>
        <p:txBody>
          <a:bodyPr>
            <a:normAutofit/>
          </a:bodyPr>
          <a:lstStyle/>
          <a:p>
            <a:r>
              <a:rPr lang="en-US" sz="2800" dirty="0"/>
              <a:t>“People generally see what they look for, and hear what they listen for. “ – Harper Lee, </a:t>
            </a:r>
            <a:r>
              <a:rPr lang="en-US" sz="2800" i="1" dirty="0"/>
              <a:t>To Kill a Mockingbird</a:t>
            </a:r>
          </a:p>
          <a:p>
            <a:r>
              <a:rPr lang="en-US" sz="2800" dirty="0"/>
              <a:t>What effect does the syntactical arrangement have on the quote?</a:t>
            </a:r>
          </a:p>
          <a:p>
            <a:endParaRPr lang="en-US" dirty="0"/>
          </a:p>
        </p:txBody>
      </p:sp>
    </p:spTree>
    <p:extLst>
      <p:ext uri="{BB962C8B-B14F-4D97-AF65-F5344CB8AC3E}">
        <p14:creationId xmlns:p14="http://schemas.microsoft.com/office/powerpoint/2010/main" val="2991043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19D01B-E306-486F-A44A-E1BEE6B8C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50CAFD-8ABF-2E45-B28D-EC47B0B4A436}"/>
              </a:ext>
            </a:extLst>
          </p:cNvPr>
          <p:cNvSpPr>
            <a:spLocks noGrp="1"/>
          </p:cNvSpPr>
          <p:nvPr>
            <p:ph type="title"/>
          </p:nvPr>
        </p:nvSpPr>
        <p:spPr>
          <a:xfrm>
            <a:off x="4382724" y="702156"/>
            <a:ext cx="7225075" cy="1013800"/>
          </a:xfrm>
        </p:spPr>
        <p:txBody>
          <a:bodyPr>
            <a:normAutofit/>
          </a:bodyPr>
          <a:lstStyle/>
          <a:p>
            <a:r>
              <a:rPr lang="en-US" dirty="0">
                <a:solidFill>
                  <a:schemeClr val="accent1"/>
                </a:solidFill>
              </a:rPr>
              <a:t>Syntactical  arrangement – parallel structure</a:t>
            </a:r>
          </a:p>
        </p:txBody>
      </p:sp>
      <p:grpSp>
        <p:nvGrpSpPr>
          <p:cNvPr id="11" name="Group 10">
            <a:extLst>
              <a:ext uri="{FF2B5EF4-FFF2-40B4-BE49-F238E27FC236}">
                <a16:creationId xmlns:a16="http://schemas.microsoft.com/office/drawing/2014/main" id="{E3ECE2A1-BE02-45E8-80D2-40668675E1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75B00F21-D7A1-4DBD-B786-86D98FF33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971E3D-EBA2-4F5A-BA90-F41CC7B48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1CED36D-BAED-48CA-A871-F98A3305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B76CEEC1-24C5-104D-BBEA-47D827EC9875}"/>
              </a:ext>
            </a:extLst>
          </p:cNvPr>
          <p:cNvPicPr>
            <a:picLocks noChangeAspect="1"/>
          </p:cNvPicPr>
          <p:nvPr/>
        </p:nvPicPr>
        <p:blipFill rotWithShape="1">
          <a:blip r:embed="rId2"/>
          <a:srcRect t="2386" r="-1" b="-1"/>
          <a:stretch/>
        </p:blipFill>
        <p:spPr>
          <a:xfrm>
            <a:off x="448732" y="600075"/>
            <a:ext cx="3683001" cy="5775325"/>
          </a:xfrm>
          <a:prstGeom prst="rect">
            <a:avLst/>
          </a:prstGeom>
        </p:spPr>
      </p:pic>
      <p:sp>
        <p:nvSpPr>
          <p:cNvPr id="3" name="Content Placeholder 2">
            <a:extLst>
              <a:ext uri="{FF2B5EF4-FFF2-40B4-BE49-F238E27FC236}">
                <a16:creationId xmlns:a16="http://schemas.microsoft.com/office/drawing/2014/main" id="{0F957AC6-16A8-BE4E-9607-07DB3C8BEEB0}"/>
              </a:ext>
            </a:extLst>
          </p:cNvPr>
          <p:cNvSpPr>
            <a:spLocks noGrp="1"/>
          </p:cNvSpPr>
          <p:nvPr>
            <p:ph idx="1"/>
          </p:nvPr>
        </p:nvSpPr>
        <p:spPr>
          <a:xfrm>
            <a:off x="4382726" y="1896533"/>
            <a:ext cx="7225074" cy="3962266"/>
          </a:xfrm>
        </p:spPr>
        <p:txBody>
          <a:bodyPr>
            <a:normAutofit lnSpcReduction="10000"/>
          </a:bodyPr>
          <a:lstStyle/>
          <a:p>
            <a:r>
              <a:rPr lang="en-US" sz="2800" dirty="0"/>
              <a:t>“People generally see what they look for, and hear what they listen for. “ – Harper Lee, </a:t>
            </a:r>
            <a:r>
              <a:rPr lang="en-US" sz="2800" i="1" dirty="0"/>
              <a:t>To Kill a Mockingbird</a:t>
            </a:r>
          </a:p>
          <a:p>
            <a:r>
              <a:rPr lang="en-US" sz="2800" dirty="0"/>
              <a:t>This sentence could have been said more plainly, but by putting it in a parallel structure, the emphasis becomes on “listen.” </a:t>
            </a:r>
          </a:p>
          <a:p>
            <a:r>
              <a:rPr lang="en-US" sz="2800" dirty="0"/>
              <a:t>Atticus is giving wisdom to his children, and Atticus is a man who listens more than he speaks.</a:t>
            </a:r>
          </a:p>
          <a:p>
            <a:endParaRPr lang="en-US" dirty="0"/>
          </a:p>
        </p:txBody>
      </p:sp>
    </p:spTree>
    <p:extLst>
      <p:ext uri="{BB962C8B-B14F-4D97-AF65-F5344CB8AC3E}">
        <p14:creationId xmlns:p14="http://schemas.microsoft.com/office/powerpoint/2010/main" val="223251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19D01B-E306-486F-A44A-E1BEE6B8C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B09D3-812D-5C41-B993-642D0EC2208D}"/>
              </a:ext>
            </a:extLst>
          </p:cNvPr>
          <p:cNvSpPr>
            <a:spLocks noGrp="1"/>
          </p:cNvSpPr>
          <p:nvPr>
            <p:ph type="title"/>
          </p:nvPr>
        </p:nvSpPr>
        <p:spPr>
          <a:xfrm>
            <a:off x="4382724" y="702156"/>
            <a:ext cx="7225075" cy="1013800"/>
          </a:xfrm>
        </p:spPr>
        <p:txBody>
          <a:bodyPr>
            <a:normAutofit/>
          </a:bodyPr>
          <a:lstStyle/>
          <a:p>
            <a:r>
              <a:rPr lang="en-US" dirty="0">
                <a:solidFill>
                  <a:schemeClr val="accent1"/>
                </a:solidFill>
              </a:rPr>
              <a:t>The Joy Luck Club</a:t>
            </a:r>
          </a:p>
        </p:txBody>
      </p:sp>
      <p:grpSp>
        <p:nvGrpSpPr>
          <p:cNvPr id="11" name="Group 10">
            <a:extLst>
              <a:ext uri="{FF2B5EF4-FFF2-40B4-BE49-F238E27FC236}">
                <a16:creationId xmlns:a16="http://schemas.microsoft.com/office/drawing/2014/main" id="{E3ECE2A1-BE02-45E8-80D2-40668675E1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75B00F21-D7A1-4DBD-B786-86D98FF33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971E3D-EBA2-4F5A-BA90-F41CC7B48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1CED36D-BAED-48CA-A871-F98A3305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E870CEAF-B608-324B-AF24-56071841F755}"/>
              </a:ext>
            </a:extLst>
          </p:cNvPr>
          <p:cNvPicPr>
            <a:picLocks noChangeAspect="1"/>
          </p:cNvPicPr>
          <p:nvPr/>
        </p:nvPicPr>
        <p:blipFill rotWithShape="1">
          <a:blip r:embed="rId2"/>
          <a:srcRect l="2266" r="-2" b="-2"/>
          <a:stretch/>
        </p:blipFill>
        <p:spPr>
          <a:xfrm>
            <a:off x="448732" y="600075"/>
            <a:ext cx="3683001" cy="5775325"/>
          </a:xfrm>
          <a:prstGeom prst="rect">
            <a:avLst/>
          </a:prstGeom>
        </p:spPr>
      </p:pic>
      <p:sp>
        <p:nvSpPr>
          <p:cNvPr id="3" name="Content Placeholder 2">
            <a:extLst>
              <a:ext uri="{FF2B5EF4-FFF2-40B4-BE49-F238E27FC236}">
                <a16:creationId xmlns:a16="http://schemas.microsoft.com/office/drawing/2014/main" id="{AE99BFE4-9CF3-094E-AB80-9EFC17907E42}"/>
              </a:ext>
            </a:extLst>
          </p:cNvPr>
          <p:cNvSpPr>
            <a:spLocks noGrp="1"/>
          </p:cNvSpPr>
          <p:nvPr>
            <p:ph idx="1"/>
          </p:nvPr>
        </p:nvSpPr>
        <p:spPr>
          <a:xfrm>
            <a:off x="4382726" y="1896533"/>
            <a:ext cx="7225074" cy="3962266"/>
          </a:xfrm>
        </p:spPr>
        <p:txBody>
          <a:bodyPr>
            <a:normAutofit/>
          </a:bodyPr>
          <a:lstStyle/>
          <a:p>
            <a:r>
              <a:rPr lang="en-US" sz="2800" dirty="0"/>
              <a:t>“That night I sat on Tyan-</a:t>
            </a:r>
            <a:r>
              <a:rPr lang="en-US" sz="2800" dirty="0" err="1"/>
              <a:t>yu’s</a:t>
            </a:r>
            <a:r>
              <a:rPr lang="en-US" sz="2800" dirty="0"/>
              <a:t> bed and waited for him to touch me. But he didn’t. I was relieved.” – Amy Tan, </a:t>
            </a:r>
            <a:r>
              <a:rPr lang="en-US" sz="2800" i="1" dirty="0"/>
              <a:t>The Joy Luck Club</a:t>
            </a:r>
          </a:p>
          <a:p>
            <a:r>
              <a:rPr lang="en-US" sz="2800" dirty="0"/>
              <a:t>What effect does the syntactical arrangement have on the quote?</a:t>
            </a:r>
          </a:p>
          <a:p>
            <a:r>
              <a:rPr lang="en-US" sz="2800" b="1" dirty="0"/>
              <a:t>AP Style Question: </a:t>
            </a:r>
            <a:r>
              <a:rPr lang="en-US" sz="2800" dirty="0"/>
              <a:t>Which details from the text indicate the identity of the narrator or speaker? (Narration 4.A)</a:t>
            </a:r>
          </a:p>
          <a:p>
            <a:endParaRPr lang="en-US" dirty="0"/>
          </a:p>
        </p:txBody>
      </p:sp>
    </p:spTree>
    <p:extLst>
      <p:ext uri="{BB962C8B-B14F-4D97-AF65-F5344CB8AC3E}">
        <p14:creationId xmlns:p14="http://schemas.microsoft.com/office/powerpoint/2010/main" val="1774284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19D01B-E306-486F-A44A-E1BEE6B8C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B09D3-812D-5C41-B993-642D0EC2208D}"/>
              </a:ext>
            </a:extLst>
          </p:cNvPr>
          <p:cNvSpPr>
            <a:spLocks noGrp="1"/>
          </p:cNvSpPr>
          <p:nvPr>
            <p:ph type="title"/>
          </p:nvPr>
        </p:nvSpPr>
        <p:spPr>
          <a:xfrm>
            <a:off x="4382724" y="702156"/>
            <a:ext cx="7225075" cy="1013800"/>
          </a:xfrm>
        </p:spPr>
        <p:txBody>
          <a:bodyPr>
            <a:normAutofit/>
          </a:bodyPr>
          <a:lstStyle/>
          <a:p>
            <a:r>
              <a:rPr lang="en-US" dirty="0">
                <a:solidFill>
                  <a:schemeClr val="accent1"/>
                </a:solidFill>
              </a:rPr>
              <a:t>Syntactical  arrangement - punctuation</a:t>
            </a:r>
          </a:p>
        </p:txBody>
      </p:sp>
      <p:grpSp>
        <p:nvGrpSpPr>
          <p:cNvPr id="11" name="Group 10">
            <a:extLst>
              <a:ext uri="{FF2B5EF4-FFF2-40B4-BE49-F238E27FC236}">
                <a16:creationId xmlns:a16="http://schemas.microsoft.com/office/drawing/2014/main" id="{E3ECE2A1-BE02-45E8-80D2-40668675E1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75B00F21-D7A1-4DBD-B786-86D98FF33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971E3D-EBA2-4F5A-BA90-F41CC7B48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1CED36D-BAED-48CA-A871-F98A3305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E870CEAF-B608-324B-AF24-56071841F755}"/>
              </a:ext>
            </a:extLst>
          </p:cNvPr>
          <p:cNvPicPr>
            <a:picLocks noChangeAspect="1"/>
          </p:cNvPicPr>
          <p:nvPr/>
        </p:nvPicPr>
        <p:blipFill rotWithShape="1">
          <a:blip r:embed="rId2"/>
          <a:srcRect l="2266" r="-2" b="-2"/>
          <a:stretch/>
        </p:blipFill>
        <p:spPr>
          <a:xfrm>
            <a:off x="448732" y="600075"/>
            <a:ext cx="3683001" cy="5775325"/>
          </a:xfrm>
          <a:prstGeom prst="rect">
            <a:avLst/>
          </a:prstGeom>
        </p:spPr>
      </p:pic>
      <p:sp>
        <p:nvSpPr>
          <p:cNvPr id="3" name="Content Placeholder 2">
            <a:extLst>
              <a:ext uri="{FF2B5EF4-FFF2-40B4-BE49-F238E27FC236}">
                <a16:creationId xmlns:a16="http://schemas.microsoft.com/office/drawing/2014/main" id="{AE99BFE4-9CF3-094E-AB80-9EFC17907E42}"/>
              </a:ext>
            </a:extLst>
          </p:cNvPr>
          <p:cNvSpPr>
            <a:spLocks noGrp="1"/>
          </p:cNvSpPr>
          <p:nvPr>
            <p:ph idx="1"/>
          </p:nvPr>
        </p:nvSpPr>
        <p:spPr>
          <a:xfrm>
            <a:off x="4382726" y="1896533"/>
            <a:ext cx="7225074" cy="3962266"/>
          </a:xfrm>
        </p:spPr>
        <p:txBody>
          <a:bodyPr>
            <a:normAutofit/>
          </a:bodyPr>
          <a:lstStyle/>
          <a:p>
            <a:r>
              <a:rPr lang="en-US" sz="2800" dirty="0"/>
              <a:t>“That night I sat on Tyan-</a:t>
            </a:r>
            <a:r>
              <a:rPr lang="en-US" sz="2800" dirty="0" err="1"/>
              <a:t>yu’s</a:t>
            </a:r>
            <a:r>
              <a:rPr lang="en-US" sz="2800" dirty="0"/>
              <a:t> bed and waited for him to touch me. But he didn’t. I was relieved.” – Amy Tan, </a:t>
            </a:r>
            <a:r>
              <a:rPr lang="en-US" sz="2800" i="1" dirty="0"/>
              <a:t>The Joy Luck Club</a:t>
            </a:r>
          </a:p>
          <a:p>
            <a:r>
              <a:rPr lang="en-US" sz="2800" dirty="0"/>
              <a:t>This could have been two sentences or even one, but it was made deliberately choppy. </a:t>
            </a:r>
          </a:p>
          <a:p>
            <a:r>
              <a:rPr lang="en-US" sz="2800" dirty="0"/>
              <a:t>This shows the simple, even frenzied thoughts of the narrator </a:t>
            </a:r>
          </a:p>
          <a:p>
            <a:endParaRPr lang="en-US" dirty="0"/>
          </a:p>
        </p:txBody>
      </p:sp>
    </p:spTree>
    <p:extLst>
      <p:ext uri="{BB962C8B-B14F-4D97-AF65-F5344CB8AC3E}">
        <p14:creationId xmlns:p14="http://schemas.microsoft.com/office/powerpoint/2010/main" val="334637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19D01B-E306-486F-A44A-E1BEE6B8C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74A9A-B183-2547-B913-C747D4A0F899}"/>
              </a:ext>
            </a:extLst>
          </p:cNvPr>
          <p:cNvSpPr>
            <a:spLocks noGrp="1"/>
          </p:cNvSpPr>
          <p:nvPr>
            <p:ph type="title"/>
          </p:nvPr>
        </p:nvSpPr>
        <p:spPr>
          <a:xfrm>
            <a:off x="4382724" y="702156"/>
            <a:ext cx="7225075" cy="1013800"/>
          </a:xfrm>
        </p:spPr>
        <p:txBody>
          <a:bodyPr>
            <a:normAutofit/>
          </a:bodyPr>
          <a:lstStyle/>
          <a:p>
            <a:r>
              <a:rPr lang="en-US" dirty="0">
                <a:solidFill>
                  <a:schemeClr val="accent1"/>
                </a:solidFill>
              </a:rPr>
              <a:t>1984</a:t>
            </a:r>
          </a:p>
        </p:txBody>
      </p:sp>
      <p:grpSp>
        <p:nvGrpSpPr>
          <p:cNvPr id="11" name="Group 10">
            <a:extLst>
              <a:ext uri="{FF2B5EF4-FFF2-40B4-BE49-F238E27FC236}">
                <a16:creationId xmlns:a16="http://schemas.microsoft.com/office/drawing/2014/main" id="{E3ECE2A1-BE02-45E8-80D2-40668675E1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75B00F21-D7A1-4DBD-B786-86D98FF33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971E3D-EBA2-4F5A-BA90-F41CC7B48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1CED36D-BAED-48CA-A871-F98A3305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12C26ACE-2BD0-7F4F-80B7-C0C1F975B915}"/>
              </a:ext>
            </a:extLst>
          </p:cNvPr>
          <p:cNvPicPr>
            <a:picLocks noChangeAspect="1"/>
          </p:cNvPicPr>
          <p:nvPr/>
        </p:nvPicPr>
        <p:blipFill rotWithShape="1">
          <a:blip r:embed="rId2"/>
          <a:srcRect r="2" b="11012"/>
          <a:stretch/>
        </p:blipFill>
        <p:spPr>
          <a:xfrm>
            <a:off x="448732" y="600075"/>
            <a:ext cx="3683001" cy="5775325"/>
          </a:xfrm>
          <a:prstGeom prst="rect">
            <a:avLst/>
          </a:prstGeom>
        </p:spPr>
      </p:pic>
      <p:sp>
        <p:nvSpPr>
          <p:cNvPr id="3" name="Content Placeholder 2">
            <a:extLst>
              <a:ext uri="{FF2B5EF4-FFF2-40B4-BE49-F238E27FC236}">
                <a16:creationId xmlns:a16="http://schemas.microsoft.com/office/drawing/2014/main" id="{165F918D-4D70-8B49-A45D-786C34C70D66}"/>
              </a:ext>
            </a:extLst>
          </p:cNvPr>
          <p:cNvSpPr>
            <a:spLocks noGrp="1"/>
          </p:cNvSpPr>
          <p:nvPr>
            <p:ph idx="1"/>
          </p:nvPr>
        </p:nvSpPr>
        <p:spPr>
          <a:xfrm>
            <a:off x="4382726" y="1896533"/>
            <a:ext cx="7225074" cy="3962266"/>
          </a:xfrm>
        </p:spPr>
        <p:txBody>
          <a:bodyPr>
            <a:normAutofit lnSpcReduction="10000"/>
          </a:bodyPr>
          <a:lstStyle/>
          <a:p>
            <a:r>
              <a:rPr lang="en-US" sz="2800" dirty="0"/>
              <a:t>"For, after all, how do we know that two and two make four? Or that the force of gravity works? Or that the past is unchangeable? If both the past and the external world exist only in the mind, and if the mind itself is controllable - what then?” – George Orwell, </a:t>
            </a:r>
            <a:r>
              <a:rPr lang="en-US" sz="2800" i="1" dirty="0"/>
              <a:t>1984</a:t>
            </a:r>
          </a:p>
          <a:p>
            <a:r>
              <a:rPr lang="en-US" sz="2800" dirty="0"/>
              <a:t>What effect does the syntactical arrangement have on the quote?</a:t>
            </a:r>
          </a:p>
          <a:p>
            <a:endParaRPr lang="en-US" dirty="0"/>
          </a:p>
        </p:txBody>
      </p:sp>
    </p:spTree>
    <p:extLst>
      <p:ext uri="{BB962C8B-B14F-4D97-AF65-F5344CB8AC3E}">
        <p14:creationId xmlns:p14="http://schemas.microsoft.com/office/powerpoint/2010/main" val="1984372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19D01B-E306-486F-A44A-E1BEE6B8C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74A9A-B183-2547-B913-C747D4A0F899}"/>
              </a:ext>
            </a:extLst>
          </p:cNvPr>
          <p:cNvSpPr>
            <a:spLocks noGrp="1"/>
          </p:cNvSpPr>
          <p:nvPr>
            <p:ph type="title"/>
          </p:nvPr>
        </p:nvSpPr>
        <p:spPr>
          <a:xfrm>
            <a:off x="4382724" y="702156"/>
            <a:ext cx="7225075" cy="1013800"/>
          </a:xfrm>
        </p:spPr>
        <p:txBody>
          <a:bodyPr>
            <a:normAutofit/>
          </a:bodyPr>
          <a:lstStyle/>
          <a:p>
            <a:r>
              <a:rPr lang="en-US">
                <a:solidFill>
                  <a:schemeClr val="accent1"/>
                </a:solidFill>
              </a:rPr>
              <a:t>Syntactical  arrangement – midsentence break</a:t>
            </a:r>
          </a:p>
        </p:txBody>
      </p:sp>
      <p:grpSp>
        <p:nvGrpSpPr>
          <p:cNvPr id="11" name="Group 10">
            <a:extLst>
              <a:ext uri="{FF2B5EF4-FFF2-40B4-BE49-F238E27FC236}">
                <a16:creationId xmlns:a16="http://schemas.microsoft.com/office/drawing/2014/main" id="{E3ECE2A1-BE02-45E8-80D2-40668675E1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75B00F21-D7A1-4DBD-B786-86D98FF33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971E3D-EBA2-4F5A-BA90-F41CC7B48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1CED36D-BAED-48CA-A871-F98A3305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12C26ACE-2BD0-7F4F-80B7-C0C1F975B915}"/>
              </a:ext>
            </a:extLst>
          </p:cNvPr>
          <p:cNvPicPr>
            <a:picLocks noChangeAspect="1"/>
          </p:cNvPicPr>
          <p:nvPr/>
        </p:nvPicPr>
        <p:blipFill rotWithShape="1">
          <a:blip r:embed="rId2"/>
          <a:srcRect r="2" b="11012"/>
          <a:stretch/>
        </p:blipFill>
        <p:spPr>
          <a:xfrm>
            <a:off x="448732" y="600075"/>
            <a:ext cx="3683001" cy="5775325"/>
          </a:xfrm>
          <a:prstGeom prst="rect">
            <a:avLst/>
          </a:prstGeom>
        </p:spPr>
      </p:pic>
      <p:sp>
        <p:nvSpPr>
          <p:cNvPr id="3" name="Content Placeholder 2">
            <a:extLst>
              <a:ext uri="{FF2B5EF4-FFF2-40B4-BE49-F238E27FC236}">
                <a16:creationId xmlns:a16="http://schemas.microsoft.com/office/drawing/2014/main" id="{165F918D-4D70-8B49-A45D-786C34C70D66}"/>
              </a:ext>
            </a:extLst>
          </p:cNvPr>
          <p:cNvSpPr>
            <a:spLocks noGrp="1"/>
          </p:cNvSpPr>
          <p:nvPr>
            <p:ph idx="1"/>
          </p:nvPr>
        </p:nvSpPr>
        <p:spPr>
          <a:xfrm>
            <a:off x="4382725" y="2192368"/>
            <a:ext cx="7225074" cy="4665632"/>
          </a:xfrm>
        </p:spPr>
        <p:txBody>
          <a:bodyPr>
            <a:normAutofit fontScale="92500" lnSpcReduction="20000"/>
          </a:bodyPr>
          <a:lstStyle/>
          <a:p>
            <a:r>
              <a:rPr lang="en-US" sz="2800" dirty="0"/>
              <a:t>"For, after all, how do we know that two and two make four? Or that the force of gravity works? Or that the past is unchangeable? If both the past and the external world exist only in the mind, and if the mind itself is controllable - what then?” – George Orwell, </a:t>
            </a:r>
            <a:r>
              <a:rPr lang="en-US" sz="2800" i="1" dirty="0"/>
              <a:t>1984</a:t>
            </a:r>
          </a:p>
          <a:p>
            <a:r>
              <a:rPr lang="en-US" sz="2800" dirty="0"/>
              <a:t>The commas in the first sentence and the dash in the last break the sentences up deliberately. </a:t>
            </a:r>
          </a:p>
          <a:p>
            <a:r>
              <a:rPr lang="en-US" sz="2800" dirty="0"/>
              <a:t>This quote occurs near the end of the first section of the book, as Winston is growing more fearful and hopeless about the Party’s power. The frequent breaks in these sentences show his frenzied thoughts. </a:t>
            </a:r>
          </a:p>
          <a:p>
            <a:endParaRPr lang="en-US" sz="2800" dirty="0"/>
          </a:p>
          <a:p>
            <a:endParaRPr lang="en-US" dirty="0"/>
          </a:p>
        </p:txBody>
      </p:sp>
    </p:spTree>
    <p:extLst>
      <p:ext uri="{BB962C8B-B14F-4D97-AF65-F5344CB8AC3E}">
        <p14:creationId xmlns:p14="http://schemas.microsoft.com/office/powerpoint/2010/main" val="423980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B1422-6823-F640-88CF-609DF02C6A50}"/>
              </a:ext>
            </a:extLst>
          </p:cNvPr>
          <p:cNvSpPr>
            <a:spLocks noGrp="1"/>
          </p:cNvSpPr>
          <p:nvPr>
            <p:ph type="ctrTitle"/>
          </p:nvPr>
        </p:nvSpPr>
        <p:spPr/>
        <p:txBody>
          <a:bodyPr/>
          <a:lstStyle/>
          <a:p>
            <a:r>
              <a:rPr lang="en-US" dirty="0"/>
              <a:t>In-class activity</a:t>
            </a:r>
          </a:p>
        </p:txBody>
      </p:sp>
      <p:sp>
        <p:nvSpPr>
          <p:cNvPr id="3" name="Subtitle 2">
            <a:extLst>
              <a:ext uri="{FF2B5EF4-FFF2-40B4-BE49-F238E27FC236}">
                <a16:creationId xmlns:a16="http://schemas.microsoft.com/office/drawing/2014/main" id="{2B775FF2-C16A-0441-9FCC-BEF8F90A34D3}"/>
              </a:ext>
            </a:extLst>
          </p:cNvPr>
          <p:cNvSpPr>
            <a:spLocks noGrp="1"/>
          </p:cNvSpPr>
          <p:nvPr>
            <p:ph type="subTitle" idx="1"/>
          </p:nvPr>
        </p:nvSpPr>
        <p:spPr/>
        <p:txBody>
          <a:bodyPr/>
          <a:lstStyle/>
          <a:p>
            <a:r>
              <a:rPr lang="en-US" i="1" dirty="0"/>
              <a:t>The Sun Also Rises </a:t>
            </a:r>
            <a:r>
              <a:rPr lang="en-US" dirty="0"/>
              <a:t>by Ernest Hemingway</a:t>
            </a:r>
          </a:p>
        </p:txBody>
      </p:sp>
      <p:sp>
        <p:nvSpPr>
          <p:cNvPr id="5" name="TextBox 4">
            <a:extLst>
              <a:ext uri="{FF2B5EF4-FFF2-40B4-BE49-F238E27FC236}">
                <a16:creationId xmlns:a16="http://schemas.microsoft.com/office/drawing/2014/main" id="{FC5835A3-5910-C447-BBF1-1445B908D6E2}"/>
              </a:ext>
            </a:extLst>
          </p:cNvPr>
          <p:cNvSpPr txBox="1"/>
          <p:nvPr/>
        </p:nvSpPr>
        <p:spPr>
          <a:xfrm>
            <a:off x="800100" y="3314700"/>
            <a:ext cx="10558463" cy="646331"/>
          </a:xfrm>
          <a:prstGeom prst="rect">
            <a:avLst/>
          </a:prstGeom>
          <a:noFill/>
        </p:spPr>
        <p:txBody>
          <a:bodyPr wrap="square" rtlCol="0">
            <a:spAutoFit/>
          </a:bodyPr>
          <a:lstStyle/>
          <a:p>
            <a:r>
              <a:rPr lang="en-US" dirty="0">
                <a:solidFill>
                  <a:schemeClr val="bg2"/>
                </a:solidFill>
              </a:rPr>
              <a:t>Spend a few minutes annotating and reading the textual excerpt from Ernest Hemingway’s novel about the Lost Generation, </a:t>
            </a:r>
            <a:r>
              <a:rPr lang="en-US" i="1" dirty="0">
                <a:solidFill>
                  <a:schemeClr val="bg2"/>
                </a:solidFill>
              </a:rPr>
              <a:t>The Sun Also Rises</a:t>
            </a:r>
            <a:r>
              <a:rPr lang="en-US" dirty="0">
                <a:solidFill>
                  <a:schemeClr val="bg2"/>
                </a:solidFill>
              </a:rPr>
              <a:t>. </a:t>
            </a:r>
          </a:p>
        </p:txBody>
      </p:sp>
    </p:spTree>
    <p:extLst>
      <p:ext uri="{BB962C8B-B14F-4D97-AF65-F5344CB8AC3E}">
        <p14:creationId xmlns:p14="http://schemas.microsoft.com/office/powerpoint/2010/main" val="3794843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F0E9A7-DB9B-2645-B309-BDBEF9F84503}"/>
              </a:ext>
            </a:extLst>
          </p:cNvPr>
          <p:cNvSpPr>
            <a:spLocks noGrp="1"/>
          </p:cNvSpPr>
          <p:nvPr>
            <p:ph type="title"/>
          </p:nvPr>
        </p:nvSpPr>
        <p:spPr>
          <a:xfrm>
            <a:off x="746228" y="1073231"/>
            <a:ext cx="3054091" cy="4711539"/>
          </a:xfrm>
        </p:spPr>
        <p:txBody>
          <a:bodyPr anchor="ctr">
            <a:normAutofit/>
          </a:bodyPr>
          <a:lstStyle/>
          <a:p>
            <a:r>
              <a:rPr lang="en-US" sz="3200">
                <a:solidFill>
                  <a:schemeClr val="accent1"/>
                </a:solidFill>
              </a:rPr>
              <a:t>Syntax</a:t>
            </a:r>
            <a:endParaRPr lang="en-US" sz="3200" dirty="0">
              <a:solidFill>
                <a:schemeClr val="accent1"/>
              </a:solidFill>
            </a:endParaRPr>
          </a:p>
        </p:txBody>
      </p:sp>
      <p:sp>
        <p:nvSpPr>
          <p:cNvPr id="15" name="Rectangle 9">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308D372-16B7-BA41-A0BB-380C6B217E31}"/>
              </a:ext>
            </a:extLst>
          </p:cNvPr>
          <p:cNvSpPr>
            <a:spLocks noGrp="1"/>
          </p:cNvSpPr>
          <p:nvPr>
            <p:ph idx="1"/>
          </p:nvPr>
        </p:nvSpPr>
        <p:spPr>
          <a:xfrm>
            <a:off x="4702629" y="1073231"/>
            <a:ext cx="6599582" cy="4711539"/>
          </a:xfrm>
        </p:spPr>
        <p:txBody>
          <a:bodyPr>
            <a:noAutofit/>
          </a:bodyPr>
          <a:lstStyle/>
          <a:p>
            <a:r>
              <a:rPr lang="en-US" sz="2400" dirty="0">
                <a:solidFill>
                  <a:srgbClr val="FFFFFF"/>
                </a:solidFill>
              </a:rPr>
              <a:t>Syntax refers to the arrangement of words and phrases to create an effect. It is similar to diction except instead of referring to the words used, it refers to the arrangement of words.</a:t>
            </a:r>
          </a:p>
          <a:p>
            <a:r>
              <a:rPr lang="en-US" sz="2400" dirty="0">
                <a:solidFill>
                  <a:srgbClr val="FFFFFF"/>
                </a:solidFill>
              </a:rPr>
              <a:t>It may seem nitpicky, but the way an author arranges the words in his/her prose is intentional and can help in analyzing: </a:t>
            </a:r>
          </a:p>
          <a:p>
            <a:pPr lvl="1"/>
            <a:r>
              <a:rPr lang="en-US" sz="2400" dirty="0">
                <a:solidFill>
                  <a:srgbClr val="FFFFFF"/>
                </a:solidFill>
              </a:rPr>
              <a:t>Theme</a:t>
            </a:r>
          </a:p>
          <a:p>
            <a:pPr lvl="1"/>
            <a:r>
              <a:rPr lang="en-US" sz="2400" dirty="0">
                <a:solidFill>
                  <a:srgbClr val="FFFFFF"/>
                </a:solidFill>
              </a:rPr>
              <a:t>Characterization</a:t>
            </a:r>
          </a:p>
          <a:p>
            <a:pPr lvl="1"/>
            <a:r>
              <a:rPr lang="en-US" sz="2400" dirty="0">
                <a:solidFill>
                  <a:srgbClr val="FFFFFF"/>
                </a:solidFill>
              </a:rPr>
              <a:t>Symbols</a:t>
            </a:r>
          </a:p>
          <a:p>
            <a:pPr lvl="1"/>
            <a:r>
              <a:rPr lang="en-US" sz="2400" dirty="0">
                <a:solidFill>
                  <a:srgbClr val="FFFFFF"/>
                </a:solidFill>
              </a:rPr>
              <a:t>Setting</a:t>
            </a:r>
          </a:p>
        </p:txBody>
      </p:sp>
    </p:spTree>
    <p:extLst>
      <p:ext uri="{BB962C8B-B14F-4D97-AF65-F5344CB8AC3E}">
        <p14:creationId xmlns:p14="http://schemas.microsoft.com/office/powerpoint/2010/main" val="1536860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97B6-34A3-CE45-894A-9D7B6802E36F}"/>
              </a:ext>
            </a:extLst>
          </p:cNvPr>
          <p:cNvSpPr>
            <a:spLocks noGrp="1"/>
          </p:cNvSpPr>
          <p:nvPr>
            <p:ph type="title"/>
          </p:nvPr>
        </p:nvSpPr>
        <p:spPr/>
        <p:txBody>
          <a:bodyPr/>
          <a:lstStyle/>
          <a:p>
            <a:r>
              <a:rPr lang="en-US" dirty="0"/>
              <a:t>Warm-Up Activity - Analyze the syntax</a:t>
            </a:r>
          </a:p>
        </p:txBody>
      </p:sp>
      <p:sp>
        <p:nvSpPr>
          <p:cNvPr id="3" name="Content Placeholder 2">
            <a:extLst>
              <a:ext uri="{FF2B5EF4-FFF2-40B4-BE49-F238E27FC236}">
                <a16:creationId xmlns:a16="http://schemas.microsoft.com/office/drawing/2014/main" id="{7EF72998-222E-DE4F-B8D0-E2B6EDB35463}"/>
              </a:ext>
            </a:extLst>
          </p:cNvPr>
          <p:cNvSpPr>
            <a:spLocks noGrp="1"/>
          </p:cNvSpPr>
          <p:nvPr>
            <p:ph idx="1"/>
          </p:nvPr>
        </p:nvSpPr>
        <p:spPr/>
        <p:txBody>
          <a:bodyPr>
            <a:normAutofit fontScale="92500"/>
          </a:bodyPr>
          <a:lstStyle/>
          <a:p>
            <a:r>
              <a:rPr lang="en-US" sz="2400" b="1" dirty="0"/>
              <a:t>“And what we students of history always learn is that the human being is a very complicated contraption and that they are not good or bad but are good and bad and the good comes out of the bad and the bad out of the good, and the devil take the hindmost.” – </a:t>
            </a:r>
            <a:r>
              <a:rPr lang="en-US" sz="2400" b="1" i="1" dirty="0"/>
              <a:t>All the King’s Men</a:t>
            </a:r>
            <a:r>
              <a:rPr lang="en-US" sz="2400" b="1" dirty="0"/>
              <a:t>, Robert Penn Warren</a:t>
            </a:r>
          </a:p>
          <a:p>
            <a:pPr lvl="1"/>
            <a:r>
              <a:rPr lang="en-US" sz="2200" dirty="0"/>
              <a:t>What can you analyze about the syntax of this text?</a:t>
            </a:r>
          </a:p>
          <a:p>
            <a:pPr lvl="1"/>
            <a:r>
              <a:rPr lang="en-US" sz="2200" b="1" dirty="0"/>
              <a:t>AP Style Question</a:t>
            </a:r>
            <a:r>
              <a:rPr lang="en-US" sz="2200" dirty="0"/>
              <a:t>: How does this excerpt’s syntax affect the arrangement of details and overall pacing of the text? (Structure 3.A)</a:t>
            </a:r>
          </a:p>
          <a:p>
            <a:pPr lvl="1"/>
            <a:r>
              <a:rPr lang="en-US" sz="2200" b="1" dirty="0"/>
              <a:t>AP Style Question: </a:t>
            </a:r>
            <a:r>
              <a:rPr lang="en-US" sz="2200" dirty="0"/>
              <a:t>How do the diction, imagery, details, and syntax in a text support multiple tones? (Narration 4.C)</a:t>
            </a:r>
          </a:p>
          <a:p>
            <a:pPr marL="324000" lvl="1" indent="0">
              <a:buNone/>
            </a:pPr>
            <a:endParaRPr lang="en-US" sz="2200" dirty="0"/>
          </a:p>
        </p:txBody>
      </p:sp>
    </p:spTree>
    <p:extLst>
      <p:ext uri="{BB962C8B-B14F-4D97-AF65-F5344CB8AC3E}">
        <p14:creationId xmlns:p14="http://schemas.microsoft.com/office/powerpoint/2010/main" val="2557633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97B6-34A3-CE45-894A-9D7B6802E36F}"/>
              </a:ext>
            </a:extLst>
          </p:cNvPr>
          <p:cNvSpPr>
            <a:spLocks noGrp="1"/>
          </p:cNvSpPr>
          <p:nvPr>
            <p:ph type="title"/>
          </p:nvPr>
        </p:nvSpPr>
        <p:spPr/>
        <p:txBody>
          <a:bodyPr/>
          <a:lstStyle/>
          <a:p>
            <a:r>
              <a:rPr lang="en-US" dirty="0"/>
              <a:t>Analyze the syntax</a:t>
            </a:r>
          </a:p>
        </p:txBody>
      </p:sp>
      <p:sp>
        <p:nvSpPr>
          <p:cNvPr id="3" name="Content Placeholder 2">
            <a:extLst>
              <a:ext uri="{FF2B5EF4-FFF2-40B4-BE49-F238E27FC236}">
                <a16:creationId xmlns:a16="http://schemas.microsoft.com/office/drawing/2014/main" id="{7EF72998-222E-DE4F-B8D0-E2B6EDB35463}"/>
              </a:ext>
            </a:extLst>
          </p:cNvPr>
          <p:cNvSpPr>
            <a:spLocks noGrp="1"/>
          </p:cNvSpPr>
          <p:nvPr>
            <p:ph idx="1"/>
          </p:nvPr>
        </p:nvSpPr>
        <p:spPr>
          <a:xfrm>
            <a:off x="581192" y="2180496"/>
            <a:ext cx="11029615" cy="4399598"/>
          </a:xfrm>
        </p:spPr>
        <p:txBody>
          <a:bodyPr>
            <a:normAutofit fontScale="92500"/>
          </a:bodyPr>
          <a:lstStyle/>
          <a:p>
            <a:r>
              <a:rPr lang="en-US" sz="2400" b="1" dirty="0"/>
              <a:t>“And what we students of history always learn is that the human being is a very complicated contraption and that they are not good or bad but are good and bad and the good comes out of the bad and the bad out of the good, and the devil take the hindmost.” – </a:t>
            </a:r>
            <a:r>
              <a:rPr lang="en-US" sz="2400" b="1" i="1" dirty="0"/>
              <a:t>All the King’s Men</a:t>
            </a:r>
            <a:r>
              <a:rPr lang="en-US" sz="2400" b="1" dirty="0"/>
              <a:t>, Robert Penn Warren</a:t>
            </a:r>
          </a:p>
          <a:p>
            <a:pPr lvl="1"/>
            <a:r>
              <a:rPr lang="en-US" sz="2200" dirty="0"/>
              <a:t>The author deliberately avoids commas and clearer sentence structure and creates a run-on sentence.</a:t>
            </a:r>
          </a:p>
          <a:p>
            <a:pPr lvl="2"/>
            <a:r>
              <a:rPr lang="en-US" sz="2000" dirty="0"/>
              <a:t>The deliberate overuse of conjunctions is called </a:t>
            </a:r>
            <a:r>
              <a:rPr lang="en-US" sz="2000" b="1" dirty="0"/>
              <a:t>polysyndeton</a:t>
            </a:r>
          </a:p>
          <a:p>
            <a:pPr lvl="1"/>
            <a:r>
              <a:rPr lang="en-US" sz="2200" dirty="0"/>
              <a:t>His point, that we are a complicated combination of good and bad, is made further complicated by deliberately convoluted sentence structure. </a:t>
            </a:r>
          </a:p>
          <a:p>
            <a:pPr lvl="1"/>
            <a:r>
              <a:rPr lang="en-US" sz="2200" dirty="0"/>
              <a:t>The only use of a comma at the end separates the final thought into its own phrase, making it easier to understand, as well as the focal point of the sentence. </a:t>
            </a:r>
          </a:p>
          <a:p>
            <a:pPr marL="324000" lvl="1" indent="0">
              <a:buNone/>
            </a:pPr>
            <a:endParaRPr lang="en-US" sz="2200" dirty="0"/>
          </a:p>
        </p:txBody>
      </p:sp>
    </p:spTree>
    <p:extLst>
      <p:ext uri="{BB962C8B-B14F-4D97-AF65-F5344CB8AC3E}">
        <p14:creationId xmlns:p14="http://schemas.microsoft.com/office/powerpoint/2010/main" val="756623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93D480-8D96-3A4B-B6C2-BF506EFDEBEC}"/>
              </a:ext>
            </a:extLst>
          </p:cNvPr>
          <p:cNvSpPr>
            <a:spLocks noGrp="1"/>
          </p:cNvSpPr>
          <p:nvPr>
            <p:ph type="title"/>
          </p:nvPr>
        </p:nvSpPr>
        <p:spPr>
          <a:xfrm>
            <a:off x="959157" y="1113764"/>
            <a:ext cx="3269749" cy="4624327"/>
          </a:xfrm>
        </p:spPr>
        <p:txBody>
          <a:bodyPr anchor="ctr">
            <a:normAutofit/>
          </a:bodyPr>
          <a:lstStyle/>
          <a:p>
            <a:r>
              <a:rPr lang="en-US" sz="3200">
                <a:solidFill>
                  <a:srgbClr val="FFFFFF"/>
                </a:solidFill>
              </a:rPr>
              <a:t>Traditional Syntax</a:t>
            </a:r>
          </a:p>
        </p:txBody>
      </p:sp>
      <p:sp>
        <p:nvSpPr>
          <p:cNvPr id="3" name="Content Placeholder 2">
            <a:extLst>
              <a:ext uri="{FF2B5EF4-FFF2-40B4-BE49-F238E27FC236}">
                <a16:creationId xmlns:a16="http://schemas.microsoft.com/office/drawing/2014/main" id="{AFF3EEE0-9572-EE40-8E8D-EC35BEE6DECC}"/>
              </a:ext>
            </a:extLst>
          </p:cNvPr>
          <p:cNvSpPr>
            <a:spLocks noGrp="1"/>
          </p:cNvSpPr>
          <p:nvPr>
            <p:ph idx="1"/>
          </p:nvPr>
        </p:nvSpPr>
        <p:spPr>
          <a:xfrm>
            <a:off x="5155905" y="1113764"/>
            <a:ext cx="6773825" cy="4624327"/>
          </a:xfrm>
        </p:spPr>
        <p:txBody>
          <a:bodyPr anchor="ctr">
            <a:normAutofit/>
          </a:bodyPr>
          <a:lstStyle/>
          <a:p>
            <a:r>
              <a:rPr lang="en-US" sz="2800" dirty="0"/>
              <a:t>The standard grammatical order of a sentence is</a:t>
            </a:r>
            <a:br>
              <a:rPr lang="en-US" sz="2800" dirty="0"/>
            </a:br>
            <a:r>
              <a:rPr lang="en-US" sz="2800" dirty="0"/>
              <a:t>SUBJECT	    VERB	    PREDICATE</a:t>
            </a:r>
          </a:p>
          <a:p>
            <a:r>
              <a:rPr lang="en-US" sz="2800" dirty="0"/>
              <a:t>But sometimes, it is acceptable to adjust the classic order in order to say things differently. </a:t>
            </a:r>
          </a:p>
          <a:p>
            <a:r>
              <a:rPr lang="en-US" sz="2800" dirty="0"/>
              <a:t>How many different ways can you say</a:t>
            </a:r>
            <a:br>
              <a:rPr lang="en-US" sz="2800" dirty="0"/>
            </a:br>
            <a:r>
              <a:rPr lang="en-US" sz="2800" dirty="0"/>
              <a:t>I LOST MY HOMEWORK</a:t>
            </a:r>
          </a:p>
        </p:txBody>
      </p:sp>
    </p:spTree>
    <p:extLst>
      <p:ext uri="{BB962C8B-B14F-4D97-AF65-F5344CB8AC3E}">
        <p14:creationId xmlns:p14="http://schemas.microsoft.com/office/powerpoint/2010/main" val="1260841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93D480-8D96-3A4B-B6C2-BF506EFDEBEC}"/>
              </a:ext>
            </a:extLst>
          </p:cNvPr>
          <p:cNvSpPr>
            <a:spLocks noGrp="1"/>
          </p:cNvSpPr>
          <p:nvPr>
            <p:ph type="title"/>
          </p:nvPr>
        </p:nvSpPr>
        <p:spPr>
          <a:xfrm>
            <a:off x="643468" y="1033389"/>
            <a:ext cx="4826256" cy="4825409"/>
          </a:xfrm>
        </p:spPr>
        <p:txBody>
          <a:bodyPr anchor="ctr">
            <a:normAutofit/>
          </a:bodyPr>
          <a:lstStyle/>
          <a:p>
            <a:r>
              <a:rPr lang="en-US" sz="5400">
                <a:solidFill>
                  <a:srgbClr val="FFFFFF"/>
                </a:solidFill>
              </a:rPr>
              <a:t>Traditional Syntax</a:t>
            </a:r>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FF3EEE0-9572-EE40-8E8D-EC35BEE6DECC}"/>
              </a:ext>
            </a:extLst>
          </p:cNvPr>
          <p:cNvSpPr>
            <a:spLocks noGrp="1"/>
          </p:cNvSpPr>
          <p:nvPr>
            <p:ph idx="1"/>
          </p:nvPr>
        </p:nvSpPr>
        <p:spPr>
          <a:xfrm>
            <a:off x="6273209" y="1033390"/>
            <a:ext cx="5918791" cy="4825409"/>
          </a:xfrm>
          <a:ln w="57150">
            <a:noFill/>
          </a:ln>
        </p:spPr>
        <p:txBody>
          <a:bodyPr anchor="ctr">
            <a:normAutofit/>
          </a:bodyPr>
          <a:lstStyle/>
          <a:p>
            <a:r>
              <a:rPr lang="en-US" sz="2000" dirty="0">
                <a:solidFill>
                  <a:schemeClr val="accent2">
                    <a:lumMod val="50000"/>
                  </a:schemeClr>
                </a:solidFill>
              </a:rPr>
              <a:t>I LOST MY HOMEWORK.</a:t>
            </a:r>
          </a:p>
          <a:p>
            <a:r>
              <a:rPr lang="en-US" sz="2000" dirty="0">
                <a:solidFill>
                  <a:schemeClr val="accent2">
                    <a:lumMod val="50000"/>
                  </a:schemeClr>
                </a:solidFill>
              </a:rPr>
              <a:t>MY HOMEWORK I LOST.</a:t>
            </a:r>
          </a:p>
          <a:p>
            <a:r>
              <a:rPr lang="en-US" sz="2000" dirty="0">
                <a:solidFill>
                  <a:schemeClr val="accent2">
                    <a:lumMod val="50000"/>
                  </a:schemeClr>
                </a:solidFill>
              </a:rPr>
              <a:t>LOST I MY HOMEWORK.</a:t>
            </a:r>
          </a:p>
          <a:p>
            <a:r>
              <a:rPr lang="en-US" sz="2000" dirty="0">
                <a:solidFill>
                  <a:schemeClr val="accent2">
                    <a:lumMod val="50000"/>
                  </a:schemeClr>
                </a:solidFill>
              </a:rPr>
              <a:t>I, MY HOMEWORK, LOST.</a:t>
            </a:r>
          </a:p>
          <a:p>
            <a:r>
              <a:rPr lang="en-US" sz="2000" dirty="0">
                <a:solidFill>
                  <a:schemeClr val="accent2">
                    <a:lumMod val="50000"/>
                  </a:schemeClr>
                </a:solidFill>
              </a:rPr>
              <a:t>I LOST…MY HOMEWORK.</a:t>
            </a:r>
          </a:p>
          <a:p>
            <a:r>
              <a:rPr lang="en-US" sz="2000" dirty="0">
                <a:solidFill>
                  <a:schemeClr val="accent2">
                    <a:lumMod val="50000"/>
                  </a:schemeClr>
                </a:solidFill>
              </a:rPr>
              <a:t>Or, if we get to change some words:</a:t>
            </a:r>
          </a:p>
          <a:p>
            <a:r>
              <a:rPr lang="en-US" sz="2000" dirty="0">
                <a:solidFill>
                  <a:schemeClr val="accent2">
                    <a:lumMod val="50000"/>
                  </a:schemeClr>
                </a:solidFill>
              </a:rPr>
              <a:t>I HAVE LOST MY HOMEWORK.</a:t>
            </a:r>
          </a:p>
          <a:p>
            <a:r>
              <a:rPr lang="en-US" sz="2000" dirty="0">
                <a:solidFill>
                  <a:schemeClr val="accent2">
                    <a:lumMod val="50000"/>
                  </a:schemeClr>
                </a:solidFill>
              </a:rPr>
              <a:t>MY HOMEWORK I HAVE LOST.</a:t>
            </a:r>
          </a:p>
          <a:p>
            <a:r>
              <a:rPr lang="en-US" sz="2000" dirty="0">
                <a:solidFill>
                  <a:schemeClr val="accent2">
                    <a:lumMod val="50000"/>
                  </a:schemeClr>
                </a:solidFill>
              </a:rPr>
              <a:t>I HAVE LOST…MY HOMEWORK</a:t>
            </a:r>
          </a:p>
          <a:p>
            <a:r>
              <a:rPr lang="en-US" sz="2000" dirty="0">
                <a:solidFill>
                  <a:schemeClr val="accent2">
                    <a:lumMod val="50000"/>
                  </a:schemeClr>
                </a:solidFill>
              </a:rPr>
              <a:t>MY HOMEWORK. IT’S LOST.</a:t>
            </a:r>
          </a:p>
          <a:p>
            <a:r>
              <a:rPr lang="en-US" sz="2000" dirty="0">
                <a:solidFill>
                  <a:schemeClr val="accent2">
                    <a:lumMod val="50000"/>
                  </a:schemeClr>
                </a:solidFill>
              </a:rPr>
              <a:t>I LOST MY HOMEWORK. I LOST IT.</a:t>
            </a:r>
          </a:p>
        </p:txBody>
      </p:sp>
    </p:spTree>
    <p:extLst>
      <p:ext uri="{BB962C8B-B14F-4D97-AF65-F5344CB8AC3E}">
        <p14:creationId xmlns:p14="http://schemas.microsoft.com/office/powerpoint/2010/main" val="4052922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22464C2-3360-F341-8CC4-8947C095C62F}"/>
              </a:ext>
            </a:extLst>
          </p:cNvPr>
          <p:cNvSpPr>
            <a:spLocks noGrp="1"/>
          </p:cNvSpPr>
          <p:nvPr>
            <p:ph type="title"/>
          </p:nvPr>
        </p:nvSpPr>
        <p:spPr>
          <a:xfrm>
            <a:off x="762121" y="960723"/>
            <a:ext cx="4968489" cy="1013800"/>
          </a:xfrm>
        </p:spPr>
        <p:txBody>
          <a:bodyPr>
            <a:normAutofit/>
          </a:bodyPr>
          <a:lstStyle/>
          <a:p>
            <a:r>
              <a:rPr lang="en-US" dirty="0">
                <a:solidFill>
                  <a:srgbClr val="FFFFFF"/>
                </a:solidFill>
              </a:rPr>
              <a:t>Why change the syntax?</a:t>
            </a:r>
          </a:p>
        </p:txBody>
      </p:sp>
      <p:sp>
        <p:nvSpPr>
          <p:cNvPr id="16" name="Rectangle 15">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C4203681-36B6-4299-8E0C-C266E5EFA7B6}"/>
              </a:ext>
            </a:extLst>
          </p:cNvPr>
          <p:cNvSpPr>
            <a:spLocks noGrp="1"/>
          </p:cNvSpPr>
          <p:nvPr>
            <p:ph idx="1"/>
          </p:nvPr>
        </p:nvSpPr>
        <p:spPr>
          <a:xfrm>
            <a:off x="783387" y="2254102"/>
            <a:ext cx="4947221" cy="3650344"/>
          </a:xfrm>
        </p:spPr>
        <p:txBody>
          <a:bodyPr>
            <a:normAutofit/>
          </a:bodyPr>
          <a:lstStyle/>
          <a:p>
            <a:r>
              <a:rPr lang="en-US" dirty="0">
                <a:solidFill>
                  <a:srgbClr val="FFFFFF"/>
                </a:solidFill>
              </a:rPr>
              <a:t>In poetry, the syntax is sometimes rearranged to conform to rhyme or meter. </a:t>
            </a:r>
          </a:p>
          <a:p>
            <a:r>
              <a:rPr lang="en-US" dirty="0">
                <a:solidFill>
                  <a:srgbClr val="FFFFFF"/>
                </a:solidFill>
              </a:rPr>
              <a:t>In prose, it is more deliberate, since it doesn’t </a:t>
            </a:r>
            <a:r>
              <a:rPr lang="en-US" i="1" dirty="0">
                <a:solidFill>
                  <a:srgbClr val="FFFFFF"/>
                </a:solidFill>
              </a:rPr>
              <a:t>have</a:t>
            </a:r>
            <a:r>
              <a:rPr lang="en-US" dirty="0">
                <a:solidFill>
                  <a:srgbClr val="FFFFFF"/>
                </a:solidFill>
              </a:rPr>
              <a:t> to be moved to fit in with a rule. </a:t>
            </a:r>
          </a:p>
          <a:p>
            <a:r>
              <a:rPr lang="en-US" dirty="0">
                <a:solidFill>
                  <a:srgbClr val="FFFFFF"/>
                </a:solidFill>
              </a:rPr>
              <a:t>When you read, look out for sentences that make syntactical changes, especially if they make a pattern of doing so. </a:t>
            </a:r>
          </a:p>
          <a:p>
            <a:r>
              <a:rPr lang="en-US" dirty="0">
                <a:solidFill>
                  <a:srgbClr val="FFFFFF"/>
                </a:solidFill>
              </a:rPr>
              <a:t>Here are some examples of different syntactical arrangements, and some reasons for making them. </a:t>
            </a:r>
          </a:p>
        </p:txBody>
      </p:sp>
      <p:sp>
        <p:nvSpPr>
          <p:cNvPr id="20" name="Rectangle 19">
            <a:extLst>
              <a:ext uri="{FF2B5EF4-FFF2-40B4-BE49-F238E27FC236}">
                <a16:creationId xmlns:a16="http://schemas.microsoft.com/office/drawing/2014/main" id="{C5F09389-6A8E-46D6-B5F4-A3C55FAE6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0AC6810D-0F9E-F74F-801A-C30C00468BF1}"/>
              </a:ext>
            </a:extLst>
          </p:cNvPr>
          <p:cNvPicPr>
            <a:picLocks noChangeAspect="1"/>
          </p:cNvPicPr>
          <p:nvPr/>
        </p:nvPicPr>
        <p:blipFill>
          <a:blip r:embed="rId2"/>
          <a:stretch>
            <a:fillRect/>
          </a:stretch>
        </p:blipFill>
        <p:spPr>
          <a:xfrm>
            <a:off x="6471493" y="960723"/>
            <a:ext cx="4945656" cy="4945656"/>
          </a:xfrm>
          <a:prstGeom prst="rect">
            <a:avLst/>
          </a:prstGeom>
        </p:spPr>
      </p:pic>
    </p:spTree>
    <p:extLst>
      <p:ext uri="{BB962C8B-B14F-4D97-AF65-F5344CB8AC3E}">
        <p14:creationId xmlns:p14="http://schemas.microsoft.com/office/powerpoint/2010/main" val="581953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19D01B-E306-486F-A44A-E1BEE6B8C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CACEF4-FDDE-7D42-AAAF-8A3690BF0201}"/>
              </a:ext>
            </a:extLst>
          </p:cNvPr>
          <p:cNvSpPr>
            <a:spLocks noGrp="1"/>
          </p:cNvSpPr>
          <p:nvPr>
            <p:ph type="title"/>
          </p:nvPr>
        </p:nvSpPr>
        <p:spPr>
          <a:xfrm>
            <a:off x="4382724" y="702156"/>
            <a:ext cx="7225075" cy="1013800"/>
          </a:xfrm>
        </p:spPr>
        <p:txBody>
          <a:bodyPr>
            <a:normAutofit/>
          </a:bodyPr>
          <a:lstStyle/>
          <a:p>
            <a:r>
              <a:rPr lang="en-US" dirty="0">
                <a:solidFill>
                  <a:schemeClr val="accent1"/>
                </a:solidFill>
              </a:rPr>
              <a:t>The Invisible Man</a:t>
            </a:r>
          </a:p>
        </p:txBody>
      </p:sp>
      <p:grpSp>
        <p:nvGrpSpPr>
          <p:cNvPr id="11" name="Group 10">
            <a:extLst>
              <a:ext uri="{FF2B5EF4-FFF2-40B4-BE49-F238E27FC236}">
                <a16:creationId xmlns:a16="http://schemas.microsoft.com/office/drawing/2014/main" id="{E3ECE2A1-BE02-45E8-80D2-40668675E1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75B00F21-D7A1-4DBD-B786-86D98FF33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971E3D-EBA2-4F5A-BA90-F41CC7B48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1CED36D-BAED-48CA-A871-F98A3305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E1DB0926-0023-8545-9DEC-FA4B73F27F3C}"/>
              </a:ext>
            </a:extLst>
          </p:cNvPr>
          <p:cNvPicPr>
            <a:picLocks noChangeAspect="1"/>
          </p:cNvPicPr>
          <p:nvPr/>
        </p:nvPicPr>
        <p:blipFill rotWithShape="1">
          <a:blip r:embed="rId2"/>
          <a:srcRect l="370" r="1518" b="-2"/>
          <a:stretch/>
        </p:blipFill>
        <p:spPr>
          <a:xfrm>
            <a:off x="448732" y="600075"/>
            <a:ext cx="3683001" cy="5775325"/>
          </a:xfrm>
          <a:prstGeom prst="rect">
            <a:avLst/>
          </a:prstGeom>
        </p:spPr>
      </p:pic>
      <p:sp>
        <p:nvSpPr>
          <p:cNvPr id="3" name="Content Placeholder 2">
            <a:extLst>
              <a:ext uri="{FF2B5EF4-FFF2-40B4-BE49-F238E27FC236}">
                <a16:creationId xmlns:a16="http://schemas.microsoft.com/office/drawing/2014/main" id="{A77B0970-90C8-0745-8E1D-3FFC5046866D}"/>
              </a:ext>
            </a:extLst>
          </p:cNvPr>
          <p:cNvSpPr>
            <a:spLocks noGrp="1"/>
          </p:cNvSpPr>
          <p:nvPr>
            <p:ph idx="1"/>
          </p:nvPr>
        </p:nvSpPr>
        <p:spPr>
          <a:xfrm>
            <a:off x="4382726" y="1896533"/>
            <a:ext cx="7225074" cy="3962266"/>
          </a:xfrm>
        </p:spPr>
        <p:txBody>
          <a:bodyPr>
            <a:normAutofit/>
          </a:bodyPr>
          <a:lstStyle/>
          <a:p>
            <a:r>
              <a:rPr lang="en-US" sz="2800" dirty="0"/>
              <a:t>"Life is to be lived, not controlled; and humanity is won by continuing to play in face of certain defeat.” – Ralph Ellison, </a:t>
            </a:r>
            <a:r>
              <a:rPr lang="en-US" sz="2800" i="1" dirty="0"/>
              <a:t>The Invisible Man</a:t>
            </a:r>
          </a:p>
          <a:p>
            <a:r>
              <a:rPr lang="en-US" sz="2800" dirty="0"/>
              <a:t>What effect does the syntactical arrangement have on the quote?</a:t>
            </a:r>
          </a:p>
        </p:txBody>
      </p:sp>
    </p:spTree>
    <p:extLst>
      <p:ext uri="{BB962C8B-B14F-4D97-AF65-F5344CB8AC3E}">
        <p14:creationId xmlns:p14="http://schemas.microsoft.com/office/powerpoint/2010/main" val="1955887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19D01B-E306-486F-A44A-E1BEE6B8C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CACEF4-FDDE-7D42-AAAF-8A3690BF0201}"/>
              </a:ext>
            </a:extLst>
          </p:cNvPr>
          <p:cNvSpPr>
            <a:spLocks noGrp="1"/>
          </p:cNvSpPr>
          <p:nvPr>
            <p:ph type="title"/>
          </p:nvPr>
        </p:nvSpPr>
        <p:spPr>
          <a:xfrm>
            <a:off x="4382724" y="702156"/>
            <a:ext cx="7225075" cy="1013800"/>
          </a:xfrm>
        </p:spPr>
        <p:txBody>
          <a:bodyPr>
            <a:normAutofit/>
          </a:bodyPr>
          <a:lstStyle/>
          <a:p>
            <a:r>
              <a:rPr lang="en-US">
                <a:solidFill>
                  <a:schemeClr val="accent1"/>
                </a:solidFill>
              </a:rPr>
              <a:t>Syntactical  arrangement - emphasis</a:t>
            </a:r>
          </a:p>
        </p:txBody>
      </p:sp>
      <p:grpSp>
        <p:nvGrpSpPr>
          <p:cNvPr id="11" name="Group 10">
            <a:extLst>
              <a:ext uri="{FF2B5EF4-FFF2-40B4-BE49-F238E27FC236}">
                <a16:creationId xmlns:a16="http://schemas.microsoft.com/office/drawing/2014/main" id="{E3ECE2A1-BE02-45E8-80D2-40668675E1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75B00F21-D7A1-4DBD-B786-86D98FF33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971E3D-EBA2-4F5A-BA90-F41CC7B48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1CED36D-BAED-48CA-A871-F98A3305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E1DB0926-0023-8545-9DEC-FA4B73F27F3C}"/>
              </a:ext>
            </a:extLst>
          </p:cNvPr>
          <p:cNvPicPr>
            <a:picLocks noChangeAspect="1"/>
          </p:cNvPicPr>
          <p:nvPr/>
        </p:nvPicPr>
        <p:blipFill rotWithShape="1">
          <a:blip r:embed="rId2"/>
          <a:srcRect l="370" r="1518" b="-2"/>
          <a:stretch/>
        </p:blipFill>
        <p:spPr>
          <a:xfrm>
            <a:off x="448732" y="600075"/>
            <a:ext cx="3683001" cy="5775325"/>
          </a:xfrm>
          <a:prstGeom prst="rect">
            <a:avLst/>
          </a:prstGeom>
        </p:spPr>
      </p:pic>
      <p:sp>
        <p:nvSpPr>
          <p:cNvPr id="3" name="Content Placeholder 2">
            <a:extLst>
              <a:ext uri="{FF2B5EF4-FFF2-40B4-BE49-F238E27FC236}">
                <a16:creationId xmlns:a16="http://schemas.microsoft.com/office/drawing/2014/main" id="{A77B0970-90C8-0745-8E1D-3FFC5046866D}"/>
              </a:ext>
            </a:extLst>
          </p:cNvPr>
          <p:cNvSpPr>
            <a:spLocks noGrp="1"/>
          </p:cNvSpPr>
          <p:nvPr>
            <p:ph idx="1"/>
          </p:nvPr>
        </p:nvSpPr>
        <p:spPr>
          <a:xfrm>
            <a:off x="4382726" y="1896533"/>
            <a:ext cx="7225074" cy="3962266"/>
          </a:xfrm>
        </p:spPr>
        <p:txBody>
          <a:bodyPr>
            <a:normAutofit fontScale="92500" lnSpcReduction="20000"/>
          </a:bodyPr>
          <a:lstStyle/>
          <a:p>
            <a:r>
              <a:rPr lang="en-US" sz="2800" dirty="0"/>
              <a:t>"Life is to be lived, not controlled; and humanity is won by continuing to play in face of certain defeat.” – Ralph Ellison, </a:t>
            </a:r>
            <a:r>
              <a:rPr lang="en-US" sz="2800" i="1" dirty="0"/>
              <a:t>The Invisible Man</a:t>
            </a:r>
          </a:p>
          <a:p>
            <a:r>
              <a:rPr lang="en-US" sz="2800" dirty="0"/>
              <a:t>Sometimes authors arrange words so the first and last words in the sentence are the strongest. Here, the emphasis is on “life” and “defeat.” This matches the overall tone and feelings of the speaker of this groundbreaking novel. </a:t>
            </a:r>
          </a:p>
          <a:p>
            <a:r>
              <a:rPr lang="en-US" sz="2800" b="1" dirty="0"/>
              <a:t>AP Test Hint: </a:t>
            </a:r>
            <a:r>
              <a:rPr lang="en-US" sz="2800" dirty="0"/>
              <a:t>This syntactical arrangement can count as a CONTRAST, a major element in the AP course description. (Structure 3.D)</a:t>
            </a:r>
          </a:p>
        </p:txBody>
      </p:sp>
    </p:spTree>
    <p:extLst>
      <p:ext uri="{BB962C8B-B14F-4D97-AF65-F5344CB8AC3E}">
        <p14:creationId xmlns:p14="http://schemas.microsoft.com/office/powerpoint/2010/main" val="240188154"/>
      </p:ext>
    </p:extLst>
  </p:cSld>
  <p:clrMapOvr>
    <a:masterClrMapping/>
  </p:clrMapOvr>
</p:sld>
</file>

<file path=ppt/theme/theme1.xml><?xml version="1.0" encoding="utf-8"?>
<a:theme xmlns:a="http://schemas.openxmlformats.org/drawingml/2006/main" name="Dividend">
  <a:themeElements>
    <a:clrScheme name="Custom 1">
      <a:dk1>
        <a:srgbClr val="060606"/>
      </a:dk1>
      <a:lt1>
        <a:srgbClr val="FFFFFF"/>
      </a:lt1>
      <a:dk2>
        <a:srgbClr val="1C3F54"/>
      </a:dk2>
      <a:lt2>
        <a:srgbClr val="DBE3EC"/>
      </a:lt2>
      <a:accent1>
        <a:srgbClr val="0A589F"/>
      </a:accent1>
      <a:accent2>
        <a:srgbClr val="4FA19D"/>
      </a:accent2>
      <a:accent3>
        <a:srgbClr val="8AAEB9"/>
      </a:accent3>
      <a:accent4>
        <a:srgbClr val="B2E2C0"/>
      </a:accent4>
      <a:accent5>
        <a:srgbClr val="91CAC2"/>
      </a:accent5>
      <a:accent6>
        <a:srgbClr val="513A61"/>
      </a:accent6>
      <a:hlink>
        <a:srgbClr val="D1F4EB"/>
      </a:hlink>
      <a:folHlink>
        <a:srgbClr val="85DFD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1205</Words>
  <Application>Microsoft Office PowerPoint</Application>
  <PresentationFormat>Widescreen</PresentationFormat>
  <Paragraphs>79</Paragraphs>
  <Slides>16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Gill Sans MT</vt:lpstr>
      <vt:lpstr>Wingdings 2</vt:lpstr>
      <vt:lpstr>Dividend</vt:lpstr>
      <vt:lpstr>Syntax</vt:lpstr>
      <vt:lpstr>Syntax</vt:lpstr>
      <vt:lpstr>Warm-Up Activity - Analyze the syntax</vt:lpstr>
      <vt:lpstr>Analyze the syntax</vt:lpstr>
      <vt:lpstr>Traditional Syntax</vt:lpstr>
      <vt:lpstr>Traditional Syntax</vt:lpstr>
      <vt:lpstr>Why change the syntax?</vt:lpstr>
      <vt:lpstr>The Invisible Man</vt:lpstr>
      <vt:lpstr>Syntactical  arrangement - emphasis</vt:lpstr>
      <vt:lpstr>To Kill a Mockingbird</vt:lpstr>
      <vt:lpstr>Syntactical  arrangement – parallel structure</vt:lpstr>
      <vt:lpstr>The Joy Luck Club</vt:lpstr>
      <vt:lpstr>Syntactical  arrangement - punctuation</vt:lpstr>
      <vt:lpstr>1984</vt:lpstr>
      <vt:lpstr>Syntactical  arrangement – midsentence break</vt:lpstr>
      <vt:lpstr>In-class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Syntax</dc:title>
  <dc:creator>Gina Kortuem</dc:creator>
  <cp:lastModifiedBy>CYNTHIA K. WILLIAMS</cp:lastModifiedBy>
  <cp:revision>8</cp:revision>
  <dcterms:created xsi:type="dcterms:W3CDTF">2019-03-12T01:06:21Z</dcterms:created>
  <dcterms:modified xsi:type="dcterms:W3CDTF">2019-11-18T20:30:23Z</dcterms:modified>
</cp:coreProperties>
</file>