
<file path=[Content_Types].xml><?xml version="1.0" encoding="utf-8"?>
<Types xmlns="http://schemas.openxmlformats.org/package/2006/content-types">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58" r:id="rId4"/>
    <p:sldId id="259" r:id="rId5"/>
    <p:sldId id="260" r:id="rId6"/>
    <p:sldId id="261" r:id="rId7"/>
    <p:sldId id="263" r:id="rId8"/>
    <p:sldId id="262" r:id="rId9"/>
    <p:sldId id="264" r:id="rId10"/>
    <p:sldId id="265" r:id="rId11"/>
    <p:sldId id="266" r:id="rId12"/>
    <p:sldId id="267" r:id="rId13"/>
    <p:sldId id="268" r:id="rId14"/>
    <p:sldId id="276" r:id="rId15"/>
    <p:sldId id="269" r:id="rId16"/>
    <p:sldId id="277" r:id="rId17"/>
    <p:sldId id="271" r:id="rId18"/>
    <p:sldId id="278" r:id="rId19"/>
    <p:sldId id="272" r:id="rId20"/>
    <p:sldId id="279" r:id="rId21"/>
    <p:sldId id="281"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662"/>
    <p:restoredTop sz="93750"/>
  </p:normalViewPr>
  <p:slideViewPr>
    <p:cSldViewPr snapToGrid="0" snapToObjects="1">
      <p:cViewPr varScale="1">
        <p:scale>
          <a:sx n="85" d="100"/>
          <a:sy n="85" d="100"/>
        </p:scale>
        <p:origin x="126" y="5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D3C98579-C07B-FE42-8E69-48F4E3AE5D1F}" type="datetimeFigureOut">
              <a:rPr lang="en-US" smtClean="0"/>
              <a:t>11/18/2019</a:t>
            </a:fld>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A00A6619-96FD-B649-AA87-209D1B460C3C}" type="slidenum">
              <a:rPr lang="en-US" smtClean="0"/>
              <a:t>‹#›</a:t>
            </a:fld>
            <a:endParaRPr lang="en-US"/>
          </a:p>
        </p:txBody>
      </p:sp>
    </p:spTree>
    <p:extLst>
      <p:ext uri="{BB962C8B-B14F-4D97-AF65-F5344CB8AC3E}">
        <p14:creationId xmlns:p14="http://schemas.microsoft.com/office/powerpoint/2010/main" val="3087044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C98579-C07B-FE42-8E69-48F4E3AE5D1F}" type="datetimeFigureOut">
              <a:rPr lang="en-US" smtClean="0"/>
              <a:t>11/18/2019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0A6619-96FD-B649-AA87-209D1B460C3C}" type="slidenum">
              <a:rPr lang="en-US" smtClean="0"/>
              <a:t>‹#›</a:t>
            </a:fld>
            <a:endParaRPr lang="en-US"/>
          </a:p>
        </p:txBody>
      </p:sp>
    </p:spTree>
    <p:extLst>
      <p:ext uri="{BB962C8B-B14F-4D97-AF65-F5344CB8AC3E}">
        <p14:creationId xmlns:p14="http://schemas.microsoft.com/office/powerpoint/2010/main" val="383703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D3C98579-C07B-FE42-8E69-48F4E3AE5D1F}" type="datetimeFigureOut">
              <a:rPr lang="en-US" smtClean="0"/>
              <a:t>11/18/2019</a:t>
            </a:fld>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A00A6619-96FD-B649-AA87-209D1B460C3C}" type="slidenum">
              <a:rPr lang="en-US" smtClean="0"/>
              <a:t>‹#›</a:t>
            </a:fld>
            <a:endParaRPr lang="en-US"/>
          </a:p>
        </p:txBody>
      </p:sp>
    </p:spTree>
    <p:extLst>
      <p:ext uri="{BB962C8B-B14F-4D97-AF65-F5344CB8AC3E}">
        <p14:creationId xmlns:p14="http://schemas.microsoft.com/office/powerpoint/2010/main" val="3293629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C98579-C07B-FE42-8E69-48F4E3AE5D1F}" type="datetimeFigureOut">
              <a:rPr lang="en-US" smtClean="0"/>
              <a:t>11/18/2019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A00A6619-96FD-B649-AA87-209D1B460C3C}" type="slidenum">
              <a:rPr lang="en-US" smtClean="0"/>
              <a:t>‹#›</a:t>
            </a:fld>
            <a:endParaRPr lang="en-US"/>
          </a:p>
        </p:txBody>
      </p:sp>
    </p:spTree>
    <p:extLst>
      <p:ext uri="{BB962C8B-B14F-4D97-AF65-F5344CB8AC3E}">
        <p14:creationId xmlns:p14="http://schemas.microsoft.com/office/powerpoint/2010/main" val="1262685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D3C98579-C07B-FE42-8E69-48F4E3AE5D1F}" type="datetimeFigureOut">
              <a:rPr lang="en-US" smtClean="0"/>
              <a:t>11/18/2019</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A00A6619-96FD-B649-AA87-209D1B460C3C}" type="slidenum">
              <a:rPr lang="en-US" smtClean="0"/>
              <a:t>‹#›</a:t>
            </a:fld>
            <a:endParaRPr lang="en-US"/>
          </a:p>
        </p:txBody>
      </p:sp>
    </p:spTree>
    <p:extLst>
      <p:ext uri="{BB962C8B-B14F-4D97-AF65-F5344CB8AC3E}">
        <p14:creationId xmlns:p14="http://schemas.microsoft.com/office/powerpoint/2010/main" val="365945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3C98579-C07B-FE42-8E69-48F4E3AE5D1F}" type="datetimeFigureOut">
              <a:rPr lang="en-US" smtClean="0"/>
              <a:t>11/18/2019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0A6619-96FD-B649-AA87-209D1B460C3C}" type="slidenum">
              <a:rPr lang="en-US" smtClean="0"/>
              <a:t>‹#›</a:t>
            </a:fld>
            <a:endParaRPr lang="en-US"/>
          </a:p>
        </p:txBody>
      </p:sp>
    </p:spTree>
    <p:extLst>
      <p:ext uri="{BB962C8B-B14F-4D97-AF65-F5344CB8AC3E}">
        <p14:creationId xmlns:p14="http://schemas.microsoft.com/office/powerpoint/2010/main" val="1521104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3C98579-C07B-FE42-8E69-48F4E3AE5D1F}" type="datetimeFigureOut">
              <a:rPr lang="en-US" smtClean="0"/>
              <a:t>11/18/2019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0A6619-96FD-B649-AA87-209D1B460C3C}" type="slidenum">
              <a:rPr lang="en-US" smtClean="0"/>
              <a:t>‹#›</a:t>
            </a:fld>
            <a:endParaRPr lang="en-US"/>
          </a:p>
        </p:txBody>
      </p:sp>
    </p:spTree>
    <p:extLst>
      <p:ext uri="{BB962C8B-B14F-4D97-AF65-F5344CB8AC3E}">
        <p14:creationId xmlns:p14="http://schemas.microsoft.com/office/powerpoint/2010/main" val="577378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3C98579-C07B-FE42-8E69-48F4E3AE5D1F}" type="datetimeFigureOut">
              <a:rPr lang="en-US" smtClean="0"/>
              <a:t>11/18/2019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0A6619-96FD-B649-AA87-209D1B460C3C}" type="slidenum">
              <a:rPr lang="en-US" smtClean="0"/>
              <a:t>‹#›</a:t>
            </a:fld>
            <a:endParaRPr lang="en-US"/>
          </a:p>
        </p:txBody>
      </p:sp>
    </p:spTree>
    <p:extLst>
      <p:ext uri="{BB962C8B-B14F-4D97-AF65-F5344CB8AC3E}">
        <p14:creationId xmlns:p14="http://schemas.microsoft.com/office/powerpoint/2010/main" val="1574255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C98579-C07B-FE42-8E69-48F4E3AE5D1F}" type="datetimeFigureOut">
              <a:rPr lang="en-US" smtClean="0"/>
              <a:t>11/18/2019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0A6619-96FD-B649-AA87-209D1B460C3C}" type="slidenum">
              <a:rPr lang="en-US" smtClean="0"/>
              <a:t>‹#›</a:t>
            </a:fld>
            <a:endParaRPr lang="en-US"/>
          </a:p>
        </p:txBody>
      </p:sp>
    </p:spTree>
    <p:extLst>
      <p:ext uri="{BB962C8B-B14F-4D97-AF65-F5344CB8AC3E}">
        <p14:creationId xmlns:p14="http://schemas.microsoft.com/office/powerpoint/2010/main" val="14921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D3C98579-C07B-FE42-8E69-48F4E3AE5D1F}" type="datetimeFigureOut">
              <a:rPr lang="en-US" smtClean="0"/>
              <a:t>11/18/2019</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A00A6619-96FD-B649-AA87-209D1B460C3C}" type="slidenum">
              <a:rPr lang="en-US" smtClean="0"/>
              <a:t>‹#›</a:t>
            </a:fld>
            <a:endParaRPr lang="en-US"/>
          </a:p>
        </p:txBody>
      </p:sp>
    </p:spTree>
    <p:extLst>
      <p:ext uri="{BB962C8B-B14F-4D97-AF65-F5344CB8AC3E}">
        <p14:creationId xmlns:p14="http://schemas.microsoft.com/office/powerpoint/2010/main" val="2255224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3C98579-C07B-FE42-8E69-48F4E3AE5D1F}" type="datetimeFigureOut">
              <a:rPr lang="en-US" smtClean="0"/>
              <a:t>11/18/2019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0A6619-96FD-B649-AA87-209D1B460C3C}" type="slidenum">
              <a:rPr lang="en-US" smtClean="0"/>
              <a:t>‹#›</a:t>
            </a:fld>
            <a:endParaRPr lang="en-US"/>
          </a:p>
        </p:txBody>
      </p:sp>
    </p:spTree>
    <p:extLst>
      <p:ext uri="{BB962C8B-B14F-4D97-AF65-F5344CB8AC3E}">
        <p14:creationId xmlns:p14="http://schemas.microsoft.com/office/powerpoint/2010/main" val="2960839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D3C98579-C07B-FE42-8E69-48F4E3AE5D1F}" type="datetimeFigureOut">
              <a:rPr lang="en-US" smtClean="0"/>
              <a:t>11/18/2019</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A00A6619-96FD-B649-AA87-209D1B460C3C}" type="slidenum">
              <a:rPr lang="en-US" smtClean="0"/>
              <a:t>‹#›</a:t>
            </a:fld>
            <a:endParaRPr lang="en-US"/>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7286953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3AD01-E8DF-BB45-8E5D-F0ABCEDAE3F0}"/>
              </a:ext>
            </a:extLst>
          </p:cNvPr>
          <p:cNvSpPr>
            <a:spLocks noGrp="1"/>
          </p:cNvSpPr>
          <p:nvPr>
            <p:ph type="ctrTitle"/>
          </p:nvPr>
        </p:nvSpPr>
        <p:spPr/>
        <p:txBody>
          <a:bodyPr/>
          <a:lstStyle/>
          <a:p>
            <a:r>
              <a:rPr lang="en-US" dirty="0"/>
              <a:t>Tone and Other Elements</a:t>
            </a:r>
          </a:p>
        </p:txBody>
      </p:sp>
      <p:sp>
        <p:nvSpPr>
          <p:cNvPr id="3" name="Subtitle 2">
            <a:extLst>
              <a:ext uri="{FF2B5EF4-FFF2-40B4-BE49-F238E27FC236}">
                <a16:creationId xmlns:a16="http://schemas.microsoft.com/office/drawing/2014/main" id="{E56F9CA8-6C1F-104A-B7FE-D40F5269D1CC}"/>
              </a:ext>
            </a:extLst>
          </p:cNvPr>
          <p:cNvSpPr>
            <a:spLocks noGrp="1"/>
          </p:cNvSpPr>
          <p:nvPr>
            <p:ph type="subTitle" idx="1"/>
          </p:nvPr>
        </p:nvSpPr>
        <p:spPr/>
        <p:txBody>
          <a:bodyPr/>
          <a:lstStyle/>
          <a:p>
            <a:r>
              <a:rPr lang="en-US" dirty="0"/>
              <a:t>Prose – AP Lit</a:t>
            </a:r>
          </a:p>
        </p:txBody>
      </p:sp>
      <p:sp>
        <p:nvSpPr>
          <p:cNvPr id="5" name="TextBox 4">
            <a:extLst>
              <a:ext uri="{FF2B5EF4-FFF2-40B4-BE49-F238E27FC236}">
                <a16:creationId xmlns:a16="http://schemas.microsoft.com/office/drawing/2014/main" id="{09F721C0-1A01-E145-8DC2-F157ED489EBF}"/>
              </a:ext>
            </a:extLst>
          </p:cNvPr>
          <p:cNvSpPr txBox="1"/>
          <p:nvPr/>
        </p:nvSpPr>
        <p:spPr>
          <a:xfrm>
            <a:off x="2227517" y="9812179"/>
            <a:ext cx="3317362" cy="246221"/>
          </a:xfrm>
          <a:prstGeom prst="rect">
            <a:avLst/>
          </a:prstGeom>
          <a:noFill/>
        </p:spPr>
        <p:txBody>
          <a:bodyPr wrap="square" rtlCol="0">
            <a:spAutoFit/>
          </a:bodyPr>
          <a:lstStyle/>
          <a:p>
            <a:pPr algn="ctr"/>
            <a:r>
              <a:rPr lang="en-US" sz="1000" dirty="0"/>
              <a:t>©AP Lit &amp; More: Literature &amp; Writing Resources, 2019</a:t>
            </a:r>
          </a:p>
        </p:txBody>
      </p:sp>
    </p:spTree>
    <p:extLst>
      <p:ext uri="{BB962C8B-B14F-4D97-AF65-F5344CB8AC3E}">
        <p14:creationId xmlns:p14="http://schemas.microsoft.com/office/powerpoint/2010/main" val="31157853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9FC936C0-4624-438D-BDD0-6B296BD6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7" name="Rectangle 16">
            <a:extLst>
              <a:ext uri="{FF2B5EF4-FFF2-40B4-BE49-F238E27FC236}">
                <a16:creationId xmlns:a16="http://schemas.microsoft.com/office/drawing/2014/main" id="{683F1FFD-1AA8-4EC2-97B9-FEC7564F48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767D5479-8C8A-B746-8065-BECB28E36937}"/>
              </a:ext>
            </a:extLst>
          </p:cNvPr>
          <p:cNvPicPr>
            <a:picLocks noGrp="1" noChangeAspect="1"/>
          </p:cNvPicPr>
          <p:nvPr>
            <p:ph idx="1"/>
          </p:nvPr>
        </p:nvPicPr>
        <p:blipFill rotWithShape="1">
          <a:blip r:embed="rId2"/>
          <a:srcRect l="8539" r="3291" b="1"/>
          <a:stretch/>
        </p:blipFill>
        <p:spPr>
          <a:xfrm>
            <a:off x="446534" y="723899"/>
            <a:ext cx="7498616" cy="5676901"/>
          </a:xfrm>
          <a:prstGeom prst="rect">
            <a:avLst/>
          </a:prstGeom>
        </p:spPr>
      </p:pic>
      <p:sp>
        <p:nvSpPr>
          <p:cNvPr id="19" name="Rectangle 18">
            <a:extLst>
              <a:ext uri="{FF2B5EF4-FFF2-40B4-BE49-F238E27FC236}">
                <a16:creationId xmlns:a16="http://schemas.microsoft.com/office/drawing/2014/main" id="{8FF0F8A7-C9E3-49D9-A67E-09FF582C7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6C119C66-5F4E-BC44-B70C-00CF4ED2350C}"/>
              </a:ext>
            </a:extLst>
          </p:cNvPr>
          <p:cNvSpPr>
            <a:spLocks noGrp="1"/>
          </p:cNvSpPr>
          <p:nvPr>
            <p:ph type="title"/>
          </p:nvPr>
        </p:nvSpPr>
        <p:spPr>
          <a:xfrm>
            <a:off x="8296275" y="1419225"/>
            <a:ext cx="3081576" cy="4354046"/>
          </a:xfrm>
        </p:spPr>
        <p:txBody>
          <a:bodyPr vert="horz" lIns="91440" tIns="45720" rIns="91440" bIns="45720" rtlCol="0" anchor="b">
            <a:normAutofit/>
          </a:bodyPr>
          <a:lstStyle/>
          <a:p>
            <a:br>
              <a:rPr lang="en-US" sz="2200" cap="none" dirty="0">
                <a:solidFill>
                  <a:srgbClr val="FFFFFF"/>
                </a:solidFill>
              </a:rPr>
            </a:br>
            <a:r>
              <a:rPr lang="en-US" sz="2200" cap="none" dirty="0">
                <a:solidFill>
                  <a:srgbClr val="FFFFFF"/>
                </a:solidFill>
              </a:rPr>
              <a:t>“</a:t>
            </a:r>
            <a:r>
              <a:rPr lang="en-US" sz="2200" i="1" cap="none" dirty="0">
                <a:solidFill>
                  <a:srgbClr val="FFFFFF"/>
                </a:solidFill>
              </a:rPr>
              <a:t>And now a passenger lies dead in his berth</a:t>
            </a:r>
            <a:r>
              <a:rPr lang="en-US" sz="2200" cap="none" dirty="0">
                <a:solidFill>
                  <a:srgbClr val="FFFFFF"/>
                </a:solidFill>
              </a:rPr>
              <a:t>—stabbed…An American. A man called—called—” he consulted some notes in front of him. “</a:t>
            </a:r>
            <a:r>
              <a:rPr lang="en-US" sz="2200" cap="none" dirty="0" err="1">
                <a:solidFill>
                  <a:srgbClr val="FFFFFF"/>
                </a:solidFill>
              </a:rPr>
              <a:t>Ratchett</a:t>
            </a:r>
            <a:r>
              <a:rPr lang="en-US" sz="2200" cap="none" dirty="0">
                <a:solidFill>
                  <a:srgbClr val="FFFFFF"/>
                </a:solidFill>
              </a:rPr>
              <a:t>—that is right—</a:t>
            </a:r>
            <a:r>
              <a:rPr lang="en-US" sz="2200" cap="none" dirty="0" err="1">
                <a:solidFill>
                  <a:srgbClr val="FFFFFF"/>
                </a:solidFill>
              </a:rPr>
              <a:t>Ratchett</a:t>
            </a:r>
            <a:r>
              <a:rPr lang="en-US" sz="2200" cap="none" dirty="0">
                <a:solidFill>
                  <a:srgbClr val="FFFFFF"/>
                </a:solidFill>
              </a:rPr>
              <a:t>?” – Agatha Christie, </a:t>
            </a:r>
            <a:r>
              <a:rPr lang="en-US" sz="2200" i="1" cap="none" dirty="0">
                <a:solidFill>
                  <a:srgbClr val="FFFFFF"/>
                </a:solidFill>
              </a:rPr>
              <a:t>Murder on the Orient Express</a:t>
            </a:r>
          </a:p>
        </p:txBody>
      </p:sp>
      <p:grpSp>
        <p:nvGrpSpPr>
          <p:cNvPr id="21" name="Group 20">
            <a:extLst>
              <a:ext uri="{FF2B5EF4-FFF2-40B4-BE49-F238E27FC236}">
                <a16:creationId xmlns:a16="http://schemas.microsoft.com/office/drawing/2014/main" id="{A4274C20-A98B-4AC3-B16A-B7F41CB582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22" name="Rectangle 21">
              <a:extLst>
                <a:ext uri="{FF2B5EF4-FFF2-40B4-BE49-F238E27FC236}">
                  <a16:creationId xmlns:a16="http://schemas.microsoft.com/office/drawing/2014/main" id="{43ECC69B-2243-424A-8237-CF490F8B06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6D2EA3B9-3D17-4510-8464-E74F67267C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AA5DFA43-F31D-4C31-8826-6B40A21CF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Tree>
    <p:extLst>
      <p:ext uri="{BB962C8B-B14F-4D97-AF65-F5344CB8AC3E}">
        <p14:creationId xmlns:p14="http://schemas.microsoft.com/office/powerpoint/2010/main" val="29141202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9FC936C0-4624-438D-BDD0-6B296BD6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7" name="Rectangle 16">
            <a:extLst>
              <a:ext uri="{FF2B5EF4-FFF2-40B4-BE49-F238E27FC236}">
                <a16:creationId xmlns:a16="http://schemas.microsoft.com/office/drawing/2014/main" id="{683F1FFD-1AA8-4EC2-97B9-FEC7564F48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767D5479-8C8A-B746-8065-BECB28E36937}"/>
              </a:ext>
            </a:extLst>
          </p:cNvPr>
          <p:cNvPicPr>
            <a:picLocks noGrp="1" noChangeAspect="1"/>
          </p:cNvPicPr>
          <p:nvPr>
            <p:ph idx="1"/>
          </p:nvPr>
        </p:nvPicPr>
        <p:blipFill rotWithShape="1">
          <a:blip r:embed="rId2"/>
          <a:srcRect l="8539" r="3291" b="1"/>
          <a:stretch/>
        </p:blipFill>
        <p:spPr>
          <a:xfrm>
            <a:off x="446534" y="723899"/>
            <a:ext cx="7498616" cy="5676901"/>
          </a:xfrm>
          <a:prstGeom prst="rect">
            <a:avLst/>
          </a:prstGeom>
        </p:spPr>
      </p:pic>
      <p:sp>
        <p:nvSpPr>
          <p:cNvPr id="19" name="Rectangle 18">
            <a:extLst>
              <a:ext uri="{FF2B5EF4-FFF2-40B4-BE49-F238E27FC236}">
                <a16:creationId xmlns:a16="http://schemas.microsoft.com/office/drawing/2014/main" id="{8FF0F8A7-C9E3-49D9-A67E-09FF582C7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6C119C66-5F4E-BC44-B70C-00CF4ED2350C}"/>
              </a:ext>
            </a:extLst>
          </p:cNvPr>
          <p:cNvSpPr>
            <a:spLocks noGrp="1"/>
          </p:cNvSpPr>
          <p:nvPr>
            <p:ph type="title"/>
          </p:nvPr>
        </p:nvSpPr>
        <p:spPr>
          <a:xfrm>
            <a:off x="8042147" y="1005839"/>
            <a:ext cx="3667253" cy="5128262"/>
          </a:xfrm>
        </p:spPr>
        <p:txBody>
          <a:bodyPr vert="horz" lIns="91440" tIns="45720" rIns="91440" bIns="45720" rtlCol="0" anchor="b">
            <a:noAutofit/>
          </a:bodyPr>
          <a:lstStyle/>
          <a:p>
            <a:r>
              <a:rPr lang="en-US" sz="1800" cap="none" dirty="0">
                <a:solidFill>
                  <a:srgbClr val="FFFFFF"/>
                </a:solidFill>
              </a:rPr>
              <a:t>“</a:t>
            </a:r>
            <a:r>
              <a:rPr lang="en-US" sz="1800" i="1" cap="none" dirty="0">
                <a:solidFill>
                  <a:srgbClr val="FFFFFF"/>
                </a:solidFill>
              </a:rPr>
              <a:t>And now a passenger lies dead in his berth</a:t>
            </a:r>
            <a:r>
              <a:rPr lang="en-US" sz="1800" cap="none" dirty="0">
                <a:solidFill>
                  <a:srgbClr val="FFFFFF"/>
                </a:solidFill>
              </a:rPr>
              <a:t>—stabbed…An American. A man called—called—” he consulted some notes in front of him. “</a:t>
            </a:r>
            <a:r>
              <a:rPr lang="en-US" sz="1800" cap="none" dirty="0" err="1">
                <a:solidFill>
                  <a:srgbClr val="FFFFFF"/>
                </a:solidFill>
              </a:rPr>
              <a:t>Ratchett</a:t>
            </a:r>
            <a:r>
              <a:rPr lang="en-US" sz="1800" cap="none" dirty="0">
                <a:solidFill>
                  <a:srgbClr val="FFFFFF"/>
                </a:solidFill>
              </a:rPr>
              <a:t>—that is right—</a:t>
            </a:r>
            <a:r>
              <a:rPr lang="en-US" sz="1800" cap="none" dirty="0" err="1">
                <a:solidFill>
                  <a:srgbClr val="FFFFFF"/>
                </a:solidFill>
              </a:rPr>
              <a:t>Ratchett</a:t>
            </a:r>
            <a:r>
              <a:rPr lang="en-US" sz="1800" cap="none" dirty="0">
                <a:solidFill>
                  <a:srgbClr val="FFFFFF"/>
                </a:solidFill>
              </a:rPr>
              <a:t>?” – Agatha Christie, </a:t>
            </a:r>
            <a:r>
              <a:rPr lang="en-US" sz="1800" i="1" cap="none" dirty="0">
                <a:solidFill>
                  <a:srgbClr val="FFFFFF"/>
                </a:solidFill>
              </a:rPr>
              <a:t>Murder on the Orient Express</a:t>
            </a:r>
            <a:br>
              <a:rPr lang="en-US" sz="1800" i="1" cap="none" dirty="0">
                <a:solidFill>
                  <a:srgbClr val="FFFFFF"/>
                </a:solidFill>
              </a:rPr>
            </a:br>
            <a:br>
              <a:rPr lang="en-US" sz="1800" i="1" cap="none" dirty="0">
                <a:solidFill>
                  <a:srgbClr val="FFFFFF"/>
                </a:solidFill>
              </a:rPr>
            </a:br>
            <a:r>
              <a:rPr lang="en-US" sz="1800" cap="none" dirty="0">
                <a:solidFill>
                  <a:srgbClr val="FFFFFF"/>
                </a:solidFill>
              </a:rPr>
              <a:t>Although this quote depicts the death of a person, the tone is not sad or even sympathetic. Instead it is </a:t>
            </a:r>
            <a:r>
              <a:rPr lang="en-US" sz="1800" b="1" cap="none" dirty="0">
                <a:solidFill>
                  <a:srgbClr val="FFFFFF"/>
                </a:solidFill>
              </a:rPr>
              <a:t>suspenseful</a:t>
            </a:r>
            <a:r>
              <a:rPr lang="en-US" sz="1800" cap="none" dirty="0">
                <a:solidFill>
                  <a:srgbClr val="FFFFFF"/>
                </a:solidFill>
              </a:rPr>
              <a:t> and </a:t>
            </a:r>
            <a:r>
              <a:rPr lang="en-US" sz="1800" b="1" cap="none" dirty="0">
                <a:solidFill>
                  <a:srgbClr val="FFFFFF"/>
                </a:solidFill>
              </a:rPr>
              <a:t>builds tension.  </a:t>
            </a:r>
            <a:r>
              <a:rPr lang="en-US" sz="1800" cap="none" dirty="0">
                <a:solidFill>
                  <a:srgbClr val="FFFFFF"/>
                </a:solidFill>
              </a:rPr>
              <a:t>The fact that the speaker cannot remember the man’s name means he is not meant to be dearly sympathized, but instead the act of solving the murder should be our focus. </a:t>
            </a:r>
            <a:endParaRPr lang="en-US" sz="1800" b="1" cap="none" dirty="0">
              <a:solidFill>
                <a:srgbClr val="FFFFFF"/>
              </a:solidFill>
            </a:endParaRPr>
          </a:p>
        </p:txBody>
      </p:sp>
      <p:grpSp>
        <p:nvGrpSpPr>
          <p:cNvPr id="21" name="Group 20">
            <a:extLst>
              <a:ext uri="{FF2B5EF4-FFF2-40B4-BE49-F238E27FC236}">
                <a16:creationId xmlns:a16="http://schemas.microsoft.com/office/drawing/2014/main" id="{A4274C20-A98B-4AC3-B16A-B7F41CB582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22" name="Rectangle 21">
              <a:extLst>
                <a:ext uri="{FF2B5EF4-FFF2-40B4-BE49-F238E27FC236}">
                  <a16:creationId xmlns:a16="http://schemas.microsoft.com/office/drawing/2014/main" id="{43ECC69B-2243-424A-8237-CF490F8B06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6D2EA3B9-3D17-4510-8464-E74F67267C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AA5DFA43-F31D-4C31-8826-6B40A21CF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Tree>
    <p:extLst>
      <p:ext uri="{BB962C8B-B14F-4D97-AF65-F5344CB8AC3E}">
        <p14:creationId xmlns:p14="http://schemas.microsoft.com/office/powerpoint/2010/main" val="30309828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9AA9F65-94B8-41A5-A7FF-23D2CFB11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7E8B0F8E-3F6C-4541-B9C1-774D80A088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7A45F5BC-32D1-41CD-B270-C46F18CA1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CE57EE13-72B0-4FFA-ACE1-EBDE89340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35" name="Rectangle 34">
            <a:extLst>
              <a:ext uri="{FF2B5EF4-FFF2-40B4-BE49-F238E27FC236}">
                <a16:creationId xmlns:a16="http://schemas.microsoft.com/office/drawing/2014/main" id="{DA182162-B517-4B41-B039-339F87FAE1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957D38-2721-CC4D-8522-7744DAEEC167}"/>
              </a:ext>
            </a:extLst>
          </p:cNvPr>
          <p:cNvSpPr>
            <a:spLocks noGrp="1"/>
          </p:cNvSpPr>
          <p:nvPr>
            <p:ph type="title"/>
          </p:nvPr>
        </p:nvSpPr>
        <p:spPr>
          <a:xfrm>
            <a:off x="958542" y="1005839"/>
            <a:ext cx="6432313" cy="4805025"/>
          </a:xfrm>
        </p:spPr>
        <p:txBody>
          <a:bodyPr vert="horz" lIns="91440" tIns="45720" rIns="91440" bIns="45720" rtlCol="0" anchor="ctr">
            <a:normAutofit/>
          </a:bodyPr>
          <a:lstStyle/>
          <a:p>
            <a:pPr>
              <a:lnSpc>
                <a:spcPct val="90000"/>
              </a:lnSpc>
            </a:pPr>
            <a:r>
              <a:rPr lang="en-US" sz="3800" dirty="0">
                <a:solidFill>
                  <a:schemeClr val="tx2"/>
                </a:solidFill>
              </a:rPr>
              <a:t>Other prose terms:</a:t>
            </a:r>
            <a:br>
              <a:rPr lang="en-US" sz="3800" dirty="0">
                <a:solidFill>
                  <a:schemeClr val="tx2"/>
                </a:solidFill>
              </a:rPr>
            </a:br>
            <a:r>
              <a:rPr lang="en-US" sz="3800" dirty="0">
                <a:solidFill>
                  <a:schemeClr val="tx2"/>
                </a:solidFill>
              </a:rPr>
              <a:t>Selection of detail</a:t>
            </a:r>
            <a:br>
              <a:rPr lang="en-US" sz="3800" dirty="0">
                <a:solidFill>
                  <a:schemeClr val="tx2"/>
                </a:solidFill>
              </a:rPr>
            </a:br>
            <a:r>
              <a:rPr lang="en-US" sz="3800" dirty="0">
                <a:solidFill>
                  <a:schemeClr val="tx2"/>
                </a:solidFill>
              </a:rPr>
              <a:t>figurative language</a:t>
            </a:r>
            <a:br>
              <a:rPr lang="en-US" sz="3800" dirty="0">
                <a:solidFill>
                  <a:schemeClr val="tx2"/>
                </a:solidFill>
              </a:rPr>
            </a:br>
            <a:r>
              <a:rPr lang="en-US" sz="3800" dirty="0">
                <a:solidFill>
                  <a:schemeClr val="tx2"/>
                </a:solidFill>
              </a:rPr>
              <a:t>imagery</a:t>
            </a:r>
            <a:br>
              <a:rPr lang="en-US" sz="3800" dirty="0">
                <a:solidFill>
                  <a:schemeClr val="tx2"/>
                </a:solidFill>
              </a:rPr>
            </a:br>
            <a:r>
              <a:rPr lang="en-US" sz="3800" dirty="0">
                <a:solidFill>
                  <a:schemeClr val="tx2"/>
                </a:solidFill>
              </a:rPr>
              <a:t>characterization</a:t>
            </a:r>
            <a:br>
              <a:rPr lang="en-US" sz="3800" dirty="0">
                <a:solidFill>
                  <a:schemeClr val="tx2"/>
                </a:solidFill>
              </a:rPr>
            </a:br>
            <a:endParaRPr lang="en-US" sz="3800" dirty="0">
              <a:solidFill>
                <a:schemeClr val="tx2"/>
              </a:solidFill>
            </a:endParaRPr>
          </a:p>
        </p:txBody>
      </p:sp>
      <p:sp>
        <p:nvSpPr>
          <p:cNvPr id="37" name="Rectangle 36">
            <a:extLst>
              <a:ext uri="{FF2B5EF4-FFF2-40B4-BE49-F238E27FC236}">
                <a16:creationId xmlns:a16="http://schemas.microsoft.com/office/drawing/2014/main" id="{49B5AD54-1E68-4239-A6AF-FE0F49BB8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7200"/>
            <a:ext cx="3703320" cy="593336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Text Placeholder 2">
            <a:extLst>
              <a:ext uri="{FF2B5EF4-FFF2-40B4-BE49-F238E27FC236}">
                <a16:creationId xmlns:a16="http://schemas.microsoft.com/office/drawing/2014/main" id="{8C6934E8-C34A-BF41-9C69-6C0BB76A1A54}"/>
              </a:ext>
            </a:extLst>
          </p:cNvPr>
          <p:cNvSpPr>
            <a:spLocks noGrp="1"/>
          </p:cNvSpPr>
          <p:nvPr>
            <p:ph type="body" idx="1"/>
          </p:nvPr>
        </p:nvSpPr>
        <p:spPr>
          <a:xfrm>
            <a:off x="8345391" y="1009397"/>
            <a:ext cx="3078342" cy="4801468"/>
          </a:xfrm>
        </p:spPr>
        <p:txBody>
          <a:bodyPr vert="horz" lIns="91440" tIns="45720" rIns="91440" bIns="45720" rtlCol="0" anchor="ctr">
            <a:normAutofit/>
          </a:bodyPr>
          <a:lstStyle/>
          <a:p>
            <a:pPr algn="ctr"/>
            <a:r>
              <a:rPr lang="en-US" sz="2400" cap="none" dirty="0">
                <a:solidFill>
                  <a:srgbClr val="FFFFFF"/>
                </a:solidFill>
              </a:rPr>
              <a:t>Sometimes prose prompts will reference other literary elements. Here are some notes for dealing with them.</a:t>
            </a:r>
          </a:p>
        </p:txBody>
      </p:sp>
    </p:spTree>
    <p:extLst>
      <p:ext uri="{BB962C8B-B14F-4D97-AF65-F5344CB8AC3E}">
        <p14:creationId xmlns:p14="http://schemas.microsoft.com/office/powerpoint/2010/main" val="15775655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0130DC-F780-43D2-B26A-92EACD789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477531-3785-494B-8345-FDB9F1AE3317}"/>
              </a:ext>
            </a:extLst>
          </p:cNvPr>
          <p:cNvSpPr>
            <a:spLocks noGrp="1"/>
          </p:cNvSpPr>
          <p:nvPr>
            <p:ph type="title"/>
          </p:nvPr>
        </p:nvSpPr>
        <p:spPr>
          <a:xfrm>
            <a:off x="581192" y="641653"/>
            <a:ext cx="11029616" cy="1095560"/>
          </a:xfrm>
        </p:spPr>
        <p:txBody>
          <a:bodyPr anchor="t">
            <a:normAutofit/>
          </a:bodyPr>
          <a:lstStyle/>
          <a:p>
            <a:r>
              <a:rPr lang="en-US">
                <a:solidFill>
                  <a:schemeClr val="accent2"/>
                </a:solidFill>
              </a:rPr>
              <a:t>Selection of detail</a:t>
            </a:r>
          </a:p>
        </p:txBody>
      </p:sp>
      <p:sp>
        <p:nvSpPr>
          <p:cNvPr id="10" name="Rectangle 9">
            <a:extLst>
              <a:ext uri="{FF2B5EF4-FFF2-40B4-BE49-F238E27FC236}">
                <a16:creationId xmlns:a16="http://schemas.microsoft.com/office/drawing/2014/main" id="{17676E0E-5B44-4166-8EDD-CFDBAC622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457201"/>
            <a:ext cx="11298933"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785B88C6-6576-A44C-AA61-1C6F7198513B}"/>
              </a:ext>
            </a:extLst>
          </p:cNvPr>
          <p:cNvSpPr>
            <a:spLocks noGrp="1"/>
          </p:cNvSpPr>
          <p:nvPr>
            <p:ph idx="1"/>
          </p:nvPr>
        </p:nvSpPr>
        <p:spPr>
          <a:xfrm>
            <a:off x="581192" y="1183340"/>
            <a:ext cx="11029615" cy="5674660"/>
          </a:xfrm>
        </p:spPr>
        <p:txBody>
          <a:bodyPr>
            <a:normAutofit fontScale="92500"/>
          </a:bodyPr>
          <a:lstStyle/>
          <a:p>
            <a:r>
              <a:rPr lang="en-US" sz="2200" b="1" dirty="0">
                <a:solidFill>
                  <a:schemeClr val="accent2">
                    <a:lumMod val="50000"/>
                  </a:schemeClr>
                </a:solidFill>
              </a:rPr>
              <a:t>Selection of detail refers simply to the amount of detail the author chose to provide, or to leave out. Consider the following textual excerpt. Then, discuss the effect of these details. </a:t>
            </a:r>
          </a:p>
          <a:p>
            <a:r>
              <a:rPr lang="en-US" sz="2200" b="1" dirty="0">
                <a:solidFill>
                  <a:schemeClr val="accent2">
                    <a:lumMod val="50000"/>
                  </a:schemeClr>
                </a:solidFill>
              </a:rPr>
              <a:t>AP Style Question: </a:t>
            </a:r>
            <a:r>
              <a:rPr lang="en-US" sz="2200" dirty="0"/>
              <a:t>What do the differing traits between characters reveal about them individually, their relationships with one another, and their relationships with other characters? (Character 1.C)</a:t>
            </a:r>
            <a:endParaRPr lang="en-US" sz="2200" b="1" dirty="0">
              <a:solidFill>
                <a:schemeClr val="accent2">
                  <a:lumMod val="50000"/>
                </a:schemeClr>
              </a:solidFill>
            </a:endParaRPr>
          </a:p>
          <a:p>
            <a:r>
              <a:rPr lang="en-US" sz="2300" dirty="0">
                <a:solidFill>
                  <a:schemeClr val="accent2">
                    <a:lumMod val="50000"/>
                  </a:schemeClr>
                </a:solidFill>
              </a:rPr>
              <a:t>“Mom stood fifteen feet away. She had tied rags around her shoulders to keep out the spring chill and was picking through the trash while her dog, a black-and-white terrier mix, played at her feet. Mom’s gestures were all familiar—the way she tilted her head and thrust out her lower lip when studying items of potential value that she’d hoisted out of the Dumpster, the way her eyes widened with childish glee when she found something she liked. Her long hair was streaked with gray, tangled and matted, and her eyes had sunk deep into their sockets, but still she reminded me of the mom she’d been when I was a kid, swan-diving off cliffs and painting in the desert and reading Shakespeare aloud. Her cheekbones were still high and strong, but the skin was parched and ruddy from all those winters and summers exposed to the elements. To the people walking by, she probably looked like any of the thousands of homeless people in New York City.” – Jeannette Walls, </a:t>
            </a:r>
            <a:r>
              <a:rPr lang="en-US" sz="2300" i="1" dirty="0">
                <a:solidFill>
                  <a:schemeClr val="accent2">
                    <a:lumMod val="50000"/>
                  </a:schemeClr>
                </a:solidFill>
              </a:rPr>
              <a:t>The Glass Castle</a:t>
            </a:r>
          </a:p>
          <a:p>
            <a:endParaRPr lang="en-US" sz="2200" dirty="0">
              <a:solidFill>
                <a:schemeClr val="accent2">
                  <a:lumMod val="50000"/>
                </a:schemeClr>
              </a:solidFill>
            </a:endParaRPr>
          </a:p>
        </p:txBody>
      </p:sp>
    </p:spTree>
    <p:extLst>
      <p:ext uri="{BB962C8B-B14F-4D97-AF65-F5344CB8AC3E}">
        <p14:creationId xmlns:p14="http://schemas.microsoft.com/office/powerpoint/2010/main" val="42215019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0130DC-F780-43D2-B26A-92EACD789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477531-3785-494B-8345-FDB9F1AE3317}"/>
              </a:ext>
            </a:extLst>
          </p:cNvPr>
          <p:cNvSpPr>
            <a:spLocks noGrp="1"/>
          </p:cNvSpPr>
          <p:nvPr>
            <p:ph type="title"/>
          </p:nvPr>
        </p:nvSpPr>
        <p:spPr>
          <a:xfrm>
            <a:off x="581192" y="641653"/>
            <a:ext cx="11029616" cy="1095560"/>
          </a:xfrm>
        </p:spPr>
        <p:txBody>
          <a:bodyPr anchor="t">
            <a:normAutofit/>
          </a:bodyPr>
          <a:lstStyle/>
          <a:p>
            <a:r>
              <a:rPr lang="en-US">
                <a:solidFill>
                  <a:schemeClr val="accent2"/>
                </a:solidFill>
              </a:rPr>
              <a:t>Selection of detail</a:t>
            </a:r>
          </a:p>
        </p:txBody>
      </p:sp>
      <p:sp>
        <p:nvSpPr>
          <p:cNvPr id="10" name="Rectangle 9">
            <a:extLst>
              <a:ext uri="{FF2B5EF4-FFF2-40B4-BE49-F238E27FC236}">
                <a16:creationId xmlns:a16="http://schemas.microsoft.com/office/drawing/2014/main" id="{17676E0E-5B44-4166-8EDD-CFDBAC622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457201"/>
            <a:ext cx="11298933"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785B88C6-6576-A44C-AA61-1C6F7198513B}"/>
              </a:ext>
            </a:extLst>
          </p:cNvPr>
          <p:cNvSpPr>
            <a:spLocks noGrp="1"/>
          </p:cNvSpPr>
          <p:nvPr>
            <p:ph idx="1"/>
          </p:nvPr>
        </p:nvSpPr>
        <p:spPr>
          <a:xfrm>
            <a:off x="581192" y="1183340"/>
            <a:ext cx="11029615" cy="5674660"/>
          </a:xfrm>
        </p:spPr>
        <p:txBody>
          <a:bodyPr>
            <a:normAutofit lnSpcReduction="10000"/>
          </a:bodyPr>
          <a:lstStyle/>
          <a:p>
            <a:r>
              <a:rPr lang="en-US" sz="2100" dirty="0">
                <a:solidFill>
                  <a:schemeClr val="accent2">
                    <a:lumMod val="50000"/>
                  </a:schemeClr>
                </a:solidFill>
              </a:rPr>
              <a:t>“Mom stood fifteen feet away. She had tied rags around her shoulders to keep out the spring chill and was picking through the trash while her dog, a black-and-white terrier mix, played at her feet. Mom’s gestures were all familiar—the way she tilted her head and thrust out her lower lip when studying items of potential value that she’d hoisted out of the Dumpster, the way her eyes widened with childish glee when she found something she lied. Her long hair was streaked with gray, tangled and matted, and her eyes had sunk deep into their sockets, but still she reminded me of the mom she’d been when I was a kid, swan-diving off cliffs and painting in the desert and reading Shakespeare aloud. Her cheekbones were still high and strong, but the skin was parched and ruddy from all those winters and summers exposed to the elements. To the people walking by, she probably looked like any of the thousands of homeless people in New York City.” – Jeannette Walls, </a:t>
            </a:r>
            <a:r>
              <a:rPr lang="en-US" sz="2100" i="1" dirty="0">
                <a:solidFill>
                  <a:schemeClr val="accent2">
                    <a:lumMod val="50000"/>
                  </a:schemeClr>
                </a:solidFill>
              </a:rPr>
              <a:t>The Glass Castle</a:t>
            </a:r>
          </a:p>
          <a:p>
            <a:r>
              <a:rPr lang="en-US" sz="2300" dirty="0">
                <a:solidFill>
                  <a:schemeClr val="accent2">
                    <a:lumMod val="50000"/>
                  </a:schemeClr>
                </a:solidFill>
              </a:rPr>
              <a:t>This excerpt comes from the first page of Walls’ memoir, so it establishes the character of her mother. Details from her past are juxtaposed with her ragged appearance. The author also manages to depict a proud and once-beautiful woman in these details.</a:t>
            </a:r>
          </a:p>
          <a:p>
            <a:r>
              <a:rPr lang="en-US" sz="2300" dirty="0">
                <a:solidFill>
                  <a:schemeClr val="accent2">
                    <a:lumMod val="50000"/>
                  </a:schemeClr>
                </a:solidFill>
              </a:rPr>
              <a:t>To simply describe her horror at discovering her own mother among the homeless wouldn’t give enough scope to the tale she is about to tell. We are about to see how these details in appearance will form. </a:t>
            </a:r>
          </a:p>
          <a:p>
            <a:endParaRPr lang="en-US" sz="2200" dirty="0">
              <a:solidFill>
                <a:schemeClr val="accent2">
                  <a:lumMod val="50000"/>
                </a:schemeClr>
              </a:solidFill>
            </a:endParaRPr>
          </a:p>
        </p:txBody>
      </p:sp>
    </p:spTree>
    <p:extLst>
      <p:ext uri="{BB962C8B-B14F-4D97-AF65-F5344CB8AC3E}">
        <p14:creationId xmlns:p14="http://schemas.microsoft.com/office/powerpoint/2010/main" val="14371455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0130DC-F780-43D2-B26A-92EACD789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F042E2-C098-6F41-8FF4-20C4BC4F4023}"/>
              </a:ext>
            </a:extLst>
          </p:cNvPr>
          <p:cNvSpPr>
            <a:spLocks noGrp="1"/>
          </p:cNvSpPr>
          <p:nvPr>
            <p:ph type="title"/>
          </p:nvPr>
        </p:nvSpPr>
        <p:spPr>
          <a:xfrm>
            <a:off x="581192" y="641653"/>
            <a:ext cx="11029616" cy="1095560"/>
          </a:xfrm>
        </p:spPr>
        <p:txBody>
          <a:bodyPr anchor="t">
            <a:normAutofit/>
          </a:bodyPr>
          <a:lstStyle/>
          <a:p>
            <a:r>
              <a:rPr lang="en-US">
                <a:solidFill>
                  <a:schemeClr val="accent2"/>
                </a:solidFill>
              </a:rPr>
              <a:t>Figurative language</a:t>
            </a:r>
          </a:p>
        </p:txBody>
      </p:sp>
      <p:sp>
        <p:nvSpPr>
          <p:cNvPr id="10" name="Rectangle 9">
            <a:extLst>
              <a:ext uri="{FF2B5EF4-FFF2-40B4-BE49-F238E27FC236}">
                <a16:creationId xmlns:a16="http://schemas.microsoft.com/office/drawing/2014/main" id="{17676E0E-5B44-4166-8EDD-CFDBAC622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457201"/>
            <a:ext cx="11298933"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2D76B0D0-E25B-C345-8793-9ECD745EEC9A}"/>
              </a:ext>
            </a:extLst>
          </p:cNvPr>
          <p:cNvSpPr>
            <a:spLocks noGrp="1"/>
          </p:cNvSpPr>
          <p:nvPr>
            <p:ph idx="1"/>
          </p:nvPr>
        </p:nvSpPr>
        <p:spPr>
          <a:xfrm>
            <a:off x="581192" y="1005841"/>
            <a:ext cx="11029615" cy="5538393"/>
          </a:xfrm>
        </p:spPr>
        <p:txBody>
          <a:bodyPr>
            <a:normAutofit/>
          </a:bodyPr>
          <a:lstStyle/>
          <a:p>
            <a:pPr>
              <a:lnSpc>
                <a:spcPct val="90000"/>
              </a:lnSpc>
            </a:pPr>
            <a:r>
              <a:rPr lang="en-US" sz="2200" b="1" dirty="0">
                <a:solidFill>
                  <a:schemeClr val="accent2">
                    <a:lumMod val="50000"/>
                  </a:schemeClr>
                </a:solidFill>
              </a:rPr>
              <a:t>Figurative language is a poetic term, referring to language that describes something that isn’t literally true. It encompasses metaphors, similes, personification, hyperbole, and other poetic elements. Even though it is a poetic term, it can be found in prose.  What effect does the figurative language have on the following excerpt from </a:t>
            </a:r>
            <a:r>
              <a:rPr lang="en-US" sz="2200" b="1" i="1" dirty="0">
                <a:solidFill>
                  <a:schemeClr val="accent2">
                    <a:lumMod val="50000"/>
                  </a:schemeClr>
                </a:solidFill>
              </a:rPr>
              <a:t>Fahrenheit 451?</a:t>
            </a:r>
          </a:p>
          <a:p>
            <a:pPr>
              <a:lnSpc>
                <a:spcPct val="90000"/>
              </a:lnSpc>
            </a:pPr>
            <a:r>
              <a:rPr lang="en-US" sz="2200" dirty="0">
                <a:solidFill>
                  <a:schemeClr val="accent2">
                    <a:lumMod val="50000"/>
                  </a:schemeClr>
                </a:solidFill>
              </a:rPr>
              <a:t>“It was a pleasure to burn. </a:t>
            </a:r>
            <a:br>
              <a:rPr lang="en-US" sz="2200" dirty="0">
                <a:solidFill>
                  <a:schemeClr val="accent2">
                    <a:lumMod val="50000"/>
                  </a:schemeClr>
                </a:solidFill>
              </a:rPr>
            </a:br>
            <a:r>
              <a:rPr lang="en-US" sz="2200" dirty="0">
                <a:solidFill>
                  <a:schemeClr val="accent2">
                    <a:lumMod val="50000"/>
                  </a:schemeClr>
                </a:solidFill>
              </a:rPr>
              <a:t>It was a special pleasure to see things eaten, to see things blackened and changed. With the brass nozzle in his fists, with this great python spitting its venomous kerosene upon the world, the blood pounded in his head, and his hands were the hands of some amazing conductor playing all the symphonies of blazing and burning to bring down the tatters and charcoal ruins of history. With his symbolic helmet numbered 451 on his stolid head, and his eyes all orange flame with the thought of what came next, he flicked the igniter and the house jumped up in a gorging fire that burned the evening sky red and yellow and black. He strode in a swarm of fireflies. He wanted above all, like the old joke, to shove a marshmallow on a stick in the furnace, while the flapping pigeon-winged books died on the porch and lawn of the house. While the books went up in sparkling whirls and blew away on a wind turned dark with burning.” – Ray Bradbury, </a:t>
            </a:r>
            <a:r>
              <a:rPr lang="en-US" sz="2200" i="1" dirty="0">
                <a:solidFill>
                  <a:schemeClr val="accent2">
                    <a:lumMod val="50000"/>
                  </a:schemeClr>
                </a:solidFill>
              </a:rPr>
              <a:t>Fahrenheit 451</a:t>
            </a:r>
          </a:p>
        </p:txBody>
      </p:sp>
    </p:spTree>
    <p:extLst>
      <p:ext uri="{BB962C8B-B14F-4D97-AF65-F5344CB8AC3E}">
        <p14:creationId xmlns:p14="http://schemas.microsoft.com/office/powerpoint/2010/main" val="28503075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0130DC-F780-43D2-B26A-92EACD789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F042E2-C098-6F41-8FF4-20C4BC4F4023}"/>
              </a:ext>
            </a:extLst>
          </p:cNvPr>
          <p:cNvSpPr>
            <a:spLocks noGrp="1"/>
          </p:cNvSpPr>
          <p:nvPr>
            <p:ph type="title"/>
          </p:nvPr>
        </p:nvSpPr>
        <p:spPr>
          <a:xfrm>
            <a:off x="581192" y="641653"/>
            <a:ext cx="11029616" cy="1095560"/>
          </a:xfrm>
        </p:spPr>
        <p:txBody>
          <a:bodyPr anchor="t">
            <a:normAutofit/>
          </a:bodyPr>
          <a:lstStyle/>
          <a:p>
            <a:r>
              <a:rPr lang="en-US">
                <a:solidFill>
                  <a:schemeClr val="accent2"/>
                </a:solidFill>
              </a:rPr>
              <a:t>Figurative language</a:t>
            </a:r>
          </a:p>
        </p:txBody>
      </p:sp>
      <p:sp>
        <p:nvSpPr>
          <p:cNvPr id="10" name="Rectangle 9">
            <a:extLst>
              <a:ext uri="{FF2B5EF4-FFF2-40B4-BE49-F238E27FC236}">
                <a16:creationId xmlns:a16="http://schemas.microsoft.com/office/drawing/2014/main" id="{17676E0E-5B44-4166-8EDD-CFDBAC622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457201"/>
            <a:ext cx="11298933"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2D76B0D0-E25B-C345-8793-9ECD745EEC9A}"/>
              </a:ext>
            </a:extLst>
          </p:cNvPr>
          <p:cNvSpPr>
            <a:spLocks noGrp="1"/>
          </p:cNvSpPr>
          <p:nvPr>
            <p:ph idx="1"/>
          </p:nvPr>
        </p:nvSpPr>
        <p:spPr>
          <a:xfrm>
            <a:off x="581192" y="1005841"/>
            <a:ext cx="11029615" cy="5645971"/>
          </a:xfrm>
        </p:spPr>
        <p:txBody>
          <a:bodyPr>
            <a:normAutofit/>
          </a:bodyPr>
          <a:lstStyle/>
          <a:p>
            <a:pPr>
              <a:lnSpc>
                <a:spcPct val="90000"/>
              </a:lnSpc>
            </a:pPr>
            <a:r>
              <a:rPr lang="en-US" sz="2050" dirty="0">
                <a:solidFill>
                  <a:schemeClr val="accent2">
                    <a:lumMod val="50000"/>
                  </a:schemeClr>
                </a:solidFill>
              </a:rPr>
              <a:t>“It was a pleasure to burn. </a:t>
            </a:r>
            <a:br>
              <a:rPr lang="en-US" sz="2050" dirty="0">
                <a:solidFill>
                  <a:schemeClr val="accent2">
                    <a:lumMod val="50000"/>
                  </a:schemeClr>
                </a:solidFill>
              </a:rPr>
            </a:br>
            <a:r>
              <a:rPr lang="en-US" sz="2050" dirty="0">
                <a:solidFill>
                  <a:schemeClr val="accent2">
                    <a:lumMod val="50000"/>
                  </a:schemeClr>
                </a:solidFill>
              </a:rPr>
              <a:t>It was a special pleasure to see things eaten, to see things blackened and changed. With the brass nozzle in his fists, with this great python spitting its venomous kerosene upon the world, the blood pounded in his head, and his hands were the hands of some amazing conductor playing all the symphonies of blazing and burning to bring down the tatters and charcoal ruins of history. With his symbolic helmet numbered 451 on his stolid head, and his eyes all orange flame with the thought of what came next, he flicked the igniter and the house jumped up in a gorging fire that burned the evening sky red and yellow and black. He strode in a swarm of fireflies. He wanted above all, like the old joke, to shove a marshmallow on a stick in the furnace, while the flapping pigeon-winged books died on the porch and lawn of the house. While the books went up in sparkling whirls and blew away on a wind turned dark with burning.” – Ray Bradbury, </a:t>
            </a:r>
            <a:r>
              <a:rPr lang="en-US" sz="2050" i="1" dirty="0">
                <a:solidFill>
                  <a:schemeClr val="accent2">
                    <a:lumMod val="50000"/>
                  </a:schemeClr>
                </a:solidFill>
              </a:rPr>
              <a:t>Fahrenheit 451</a:t>
            </a:r>
          </a:p>
          <a:p>
            <a:pPr>
              <a:lnSpc>
                <a:spcPct val="90000"/>
              </a:lnSpc>
            </a:pPr>
            <a:r>
              <a:rPr lang="en-US" sz="2200" b="1" dirty="0">
                <a:solidFill>
                  <a:schemeClr val="accent2">
                    <a:lumMod val="50000"/>
                  </a:schemeClr>
                </a:solidFill>
              </a:rPr>
              <a:t>Bradbury’s novel sets this fireman in a world without art, so the use of such beautiful poetic language is deliberate in a way to set this man apart. He is art, living in an artless world. </a:t>
            </a:r>
          </a:p>
          <a:p>
            <a:pPr>
              <a:lnSpc>
                <a:spcPct val="90000"/>
              </a:lnSpc>
            </a:pPr>
            <a:r>
              <a:rPr lang="en-US" sz="2200" b="1" dirty="0">
                <a:solidFill>
                  <a:schemeClr val="accent2">
                    <a:lumMod val="50000"/>
                  </a:schemeClr>
                </a:solidFill>
              </a:rPr>
              <a:t>Even though his actions are destructive, somehow the author portrays them as beautiful. This theme of destruction being beautiful and mesmerizing, especially through fire, will be built upon later in the book. </a:t>
            </a:r>
          </a:p>
        </p:txBody>
      </p:sp>
    </p:spTree>
    <p:extLst>
      <p:ext uri="{BB962C8B-B14F-4D97-AF65-F5344CB8AC3E}">
        <p14:creationId xmlns:p14="http://schemas.microsoft.com/office/powerpoint/2010/main" val="13084769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0130DC-F780-43D2-B26A-92EACD789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B3E38F-8967-9443-A6D0-6CD2F1A81A7E}"/>
              </a:ext>
            </a:extLst>
          </p:cNvPr>
          <p:cNvSpPr>
            <a:spLocks noGrp="1"/>
          </p:cNvSpPr>
          <p:nvPr>
            <p:ph type="title"/>
          </p:nvPr>
        </p:nvSpPr>
        <p:spPr>
          <a:xfrm>
            <a:off x="581192" y="641653"/>
            <a:ext cx="11029616" cy="1095560"/>
          </a:xfrm>
        </p:spPr>
        <p:txBody>
          <a:bodyPr anchor="t">
            <a:normAutofit/>
          </a:bodyPr>
          <a:lstStyle/>
          <a:p>
            <a:r>
              <a:rPr lang="en-US">
                <a:solidFill>
                  <a:schemeClr val="accent2"/>
                </a:solidFill>
              </a:rPr>
              <a:t>imagery</a:t>
            </a:r>
          </a:p>
        </p:txBody>
      </p:sp>
      <p:sp>
        <p:nvSpPr>
          <p:cNvPr id="10" name="Rectangle 9">
            <a:extLst>
              <a:ext uri="{FF2B5EF4-FFF2-40B4-BE49-F238E27FC236}">
                <a16:creationId xmlns:a16="http://schemas.microsoft.com/office/drawing/2014/main" id="{17676E0E-5B44-4166-8EDD-CFDBAC622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457201"/>
            <a:ext cx="11298933"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AA9AFF40-D480-2B4D-A589-DE2A895165A2}"/>
              </a:ext>
            </a:extLst>
          </p:cNvPr>
          <p:cNvSpPr>
            <a:spLocks noGrp="1"/>
          </p:cNvSpPr>
          <p:nvPr>
            <p:ph idx="1"/>
          </p:nvPr>
        </p:nvSpPr>
        <p:spPr>
          <a:xfrm>
            <a:off x="581192" y="1005842"/>
            <a:ext cx="11029615" cy="5610111"/>
          </a:xfrm>
        </p:spPr>
        <p:txBody>
          <a:bodyPr>
            <a:normAutofit lnSpcReduction="10000"/>
          </a:bodyPr>
          <a:lstStyle/>
          <a:p>
            <a:r>
              <a:rPr lang="en-US" sz="2400" b="1" dirty="0">
                <a:solidFill>
                  <a:schemeClr val="accent2">
                    <a:lumMod val="50000"/>
                  </a:schemeClr>
                </a:solidFill>
              </a:rPr>
              <a:t>Imagery is another element commonly associated with poetry, but more and more prose prompts ask readers to focus on it. Remember that imagery doesn’t just describe how something looks, but depicts any kind of sensory experience.  Analyze how the imagery of the following text enhances it. </a:t>
            </a:r>
          </a:p>
          <a:p>
            <a:r>
              <a:rPr lang="en-US" sz="2400" b="1" dirty="0">
                <a:solidFill>
                  <a:schemeClr val="accent2">
                    <a:lumMod val="50000"/>
                  </a:schemeClr>
                </a:solidFill>
              </a:rPr>
              <a:t>AP Style Question: </a:t>
            </a:r>
            <a:r>
              <a:rPr lang="en-US" sz="2400" dirty="0">
                <a:solidFill>
                  <a:schemeClr val="accent2">
                    <a:lumMod val="50000"/>
                  </a:schemeClr>
                </a:solidFill>
              </a:rPr>
              <a:t>What are the relationships between a text’s setting and other literary elements? (Setting 2.B)</a:t>
            </a:r>
            <a:endParaRPr lang="en-US" sz="2400" b="1" dirty="0">
              <a:solidFill>
                <a:schemeClr val="accent2">
                  <a:lumMod val="50000"/>
                </a:schemeClr>
              </a:solidFill>
            </a:endParaRPr>
          </a:p>
          <a:p>
            <a:r>
              <a:rPr lang="en-US" sz="2400" dirty="0">
                <a:solidFill>
                  <a:schemeClr val="accent2">
                    <a:lumMod val="50000"/>
                  </a:schemeClr>
                </a:solidFill>
              </a:rPr>
              <a:t>“…How hard he would strive to make life pleasant for her out here! Her image dominated all the visions which now seemed to come to him of their own accord….The whole farm lay there before him, broken and under cultivation, yielding its fruitful harvests; there ran many horses and cows, both young and grown. And over on the location where to-day he was about to build the sod hut should stand a large dwelling…a </a:t>
            </a:r>
            <a:r>
              <a:rPr lang="en-US" sz="2400" i="1" dirty="0">
                <a:solidFill>
                  <a:schemeClr val="accent2">
                    <a:lumMod val="50000"/>
                  </a:schemeClr>
                </a:solidFill>
              </a:rPr>
              <a:t>white</a:t>
            </a:r>
            <a:r>
              <a:rPr lang="en-US" sz="2400" dirty="0">
                <a:solidFill>
                  <a:schemeClr val="accent2">
                    <a:lumMod val="50000"/>
                  </a:schemeClr>
                </a:solidFill>
              </a:rPr>
              <a:t> house, it would be! Then it would gleam so beautifully in the sun, white all over—but the cornices should be bright green!” – O. E. </a:t>
            </a:r>
            <a:r>
              <a:rPr lang="en-US" sz="2400" dirty="0" err="1">
                <a:solidFill>
                  <a:schemeClr val="accent2">
                    <a:lumMod val="50000"/>
                  </a:schemeClr>
                </a:solidFill>
              </a:rPr>
              <a:t>Rölvaag</a:t>
            </a:r>
            <a:r>
              <a:rPr lang="en-US" sz="2400" dirty="0">
                <a:solidFill>
                  <a:schemeClr val="accent2">
                    <a:lumMod val="50000"/>
                  </a:schemeClr>
                </a:solidFill>
              </a:rPr>
              <a:t>, </a:t>
            </a:r>
            <a:r>
              <a:rPr lang="en-US" sz="2400" i="1" dirty="0">
                <a:solidFill>
                  <a:schemeClr val="accent2">
                    <a:lumMod val="50000"/>
                  </a:schemeClr>
                </a:solidFill>
              </a:rPr>
              <a:t>Giants in the Earth</a:t>
            </a:r>
          </a:p>
        </p:txBody>
      </p:sp>
    </p:spTree>
    <p:extLst>
      <p:ext uri="{BB962C8B-B14F-4D97-AF65-F5344CB8AC3E}">
        <p14:creationId xmlns:p14="http://schemas.microsoft.com/office/powerpoint/2010/main" val="22695163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0130DC-F780-43D2-B26A-92EACD789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B3E38F-8967-9443-A6D0-6CD2F1A81A7E}"/>
              </a:ext>
            </a:extLst>
          </p:cNvPr>
          <p:cNvSpPr>
            <a:spLocks noGrp="1"/>
          </p:cNvSpPr>
          <p:nvPr>
            <p:ph type="title"/>
          </p:nvPr>
        </p:nvSpPr>
        <p:spPr>
          <a:xfrm>
            <a:off x="581192" y="641653"/>
            <a:ext cx="11029616" cy="1095560"/>
          </a:xfrm>
        </p:spPr>
        <p:txBody>
          <a:bodyPr anchor="t">
            <a:normAutofit/>
          </a:bodyPr>
          <a:lstStyle/>
          <a:p>
            <a:r>
              <a:rPr lang="en-US">
                <a:solidFill>
                  <a:schemeClr val="accent2"/>
                </a:solidFill>
              </a:rPr>
              <a:t>imagery</a:t>
            </a:r>
          </a:p>
        </p:txBody>
      </p:sp>
      <p:sp>
        <p:nvSpPr>
          <p:cNvPr id="10" name="Rectangle 9">
            <a:extLst>
              <a:ext uri="{FF2B5EF4-FFF2-40B4-BE49-F238E27FC236}">
                <a16:creationId xmlns:a16="http://schemas.microsoft.com/office/drawing/2014/main" id="{17676E0E-5B44-4166-8EDD-CFDBAC622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457201"/>
            <a:ext cx="11298933"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AA9AFF40-D480-2B4D-A589-DE2A895165A2}"/>
              </a:ext>
            </a:extLst>
          </p:cNvPr>
          <p:cNvSpPr>
            <a:spLocks noGrp="1"/>
          </p:cNvSpPr>
          <p:nvPr>
            <p:ph idx="1"/>
          </p:nvPr>
        </p:nvSpPr>
        <p:spPr>
          <a:xfrm>
            <a:off x="581192" y="1183341"/>
            <a:ext cx="11029615" cy="5217457"/>
          </a:xfrm>
        </p:spPr>
        <p:txBody>
          <a:bodyPr>
            <a:normAutofit/>
          </a:bodyPr>
          <a:lstStyle/>
          <a:p>
            <a:r>
              <a:rPr lang="en-US" sz="2400" dirty="0">
                <a:solidFill>
                  <a:schemeClr val="accent2">
                    <a:lumMod val="50000"/>
                  </a:schemeClr>
                </a:solidFill>
              </a:rPr>
              <a:t>“…How hard he would strive to make life pleasant for her out here! Her image dominated all the visions which now seemed to come to him of their own accord….The whole farm lay there before him, broken and under cultivation, yielding its fruitful harvests; there ran many horses and cows, both young and grown. And over on the location where to-day he was about to build the sod hut should stand a large dwelling…a </a:t>
            </a:r>
            <a:r>
              <a:rPr lang="en-US" sz="2400" i="1" dirty="0">
                <a:solidFill>
                  <a:schemeClr val="accent2">
                    <a:lumMod val="50000"/>
                  </a:schemeClr>
                </a:solidFill>
              </a:rPr>
              <a:t>white</a:t>
            </a:r>
            <a:r>
              <a:rPr lang="en-US" sz="2400" dirty="0">
                <a:solidFill>
                  <a:schemeClr val="accent2">
                    <a:lumMod val="50000"/>
                  </a:schemeClr>
                </a:solidFill>
              </a:rPr>
              <a:t> house, it would be! Then it would gleam so beautifully in the sun, white all over—but the cornices should be bright green!” – O. E. </a:t>
            </a:r>
            <a:r>
              <a:rPr lang="en-US" sz="2400" dirty="0" err="1">
                <a:solidFill>
                  <a:schemeClr val="accent2">
                    <a:lumMod val="50000"/>
                  </a:schemeClr>
                </a:solidFill>
              </a:rPr>
              <a:t>Rölvaag</a:t>
            </a:r>
            <a:r>
              <a:rPr lang="en-US" sz="2400" dirty="0">
                <a:solidFill>
                  <a:schemeClr val="accent2">
                    <a:lumMod val="50000"/>
                  </a:schemeClr>
                </a:solidFill>
              </a:rPr>
              <a:t>, </a:t>
            </a:r>
            <a:r>
              <a:rPr lang="en-US" sz="2400" i="1" dirty="0">
                <a:solidFill>
                  <a:schemeClr val="accent2">
                    <a:lumMod val="50000"/>
                  </a:schemeClr>
                </a:solidFill>
              </a:rPr>
              <a:t>Giants in the Earth</a:t>
            </a:r>
          </a:p>
          <a:p>
            <a:r>
              <a:rPr lang="en-US" sz="2400" b="1" dirty="0">
                <a:solidFill>
                  <a:schemeClr val="accent2">
                    <a:lumMod val="50000"/>
                  </a:schemeClr>
                </a:solidFill>
              </a:rPr>
              <a:t>The imagery in this text is used to help the reader visualize the vast possibilities of the speaker as he starts work on his own plantation. The imagery depicts numerous details associated with growth and vitality, as well as vibrant colors. It adds to the hopefulness of the tone and the narrator himself.</a:t>
            </a:r>
          </a:p>
        </p:txBody>
      </p:sp>
    </p:spTree>
    <p:extLst>
      <p:ext uri="{BB962C8B-B14F-4D97-AF65-F5344CB8AC3E}">
        <p14:creationId xmlns:p14="http://schemas.microsoft.com/office/powerpoint/2010/main" val="31971243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9D01BD4-D715-47C5-936E-D17703C9AE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A8B20A-69BE-7046-B425-BE0F6A3EDA2C}"/>
              </a:ext>
            </a:extLst>
          </p:cNvPr>
          <p:cNvSpPr>
            <a:spLocks noGrp="1"/>
          </p:cNvSpPr>
          <p:nvPr>
            <p:ph type="title"/>
          </p:nvPr>
        </p:nvSpPr>
        <p:spPr>
          <a:xfrm>
            <a:off x="581193" y="1507414"/>
            <a:ext cx="4065488" cy="3903332"/>
          </a:xfrm>
        </p:spPr>
        <p:txBody>
          <a:bodyPr anchor="t">
            <a:normAutofit/>
          </a:bodyPr>
          <a:lstStyle/>
          <a:p>
            <a:r>
              <a:rPr lang="en-US" sz="3100">
                <a:solidFill>
                  <a:schemeClr val="tx1">
                    <a:lumMod val="95000"/>
                  </a:schemeClr>
                </a:solidFill>
              </a:rPr>
              <a:t>characterization</a:t>
            </a:r>
          </a:p>
        </p:txBody>
      </p:sp>
      <p:sp>
        <p:nvSpPr>
          <p:cNvPr id="10" name="Rectangle 9">
            <a:extLst>
              <a:ext uri="{FF2B5EF4-FFF2-40B4-BE49-F238E27FC236}">
                <a16:creationId xmlns:a16="http://schemas.microsoft.com/office/drawing/2014/main" id="{8E095A5C-C0E1-442D-A262-3354333CA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5673" y="457200"/>
            <a:ext cx="4206240" cy="9499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7884CF81-7E80-4D00-BC0F-A2166793C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7585" y="457200"/>
            <a:ext cx="658368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565EE36A-CA89-1E40-AA27-A254B26B65DE}"/>
              </a:ext>
            </a:extLst>
          </p:cNvPr>
          <p:cNvSpPr>
            <a:spLocks noGrp="1"/>
          </p:cNvSpPr>
          <p:nvPr>
            <p:ph idx="1"/>
          </p:nvPr>
        </p:nvSpPr>
        <p:spPr>
          <a:xfrm>
            <a:off x="5117586" y="1507415"/>
            <a:ext cx="6493222" cy="4622651"/>
          </a:xfrm>
          <a:ln w="57150">
            <a:noFill/>
          </a:ln>
        </p:spPr>
        <p:txBody>
          <a:bodyPr anchor="t">
            <a:noAutofit/>
          </a:bodyPr>
          <a:lstStyle/>
          <a:p>
            <a:r>
              <a:rPr lang="en-US" sz="2400" b="1" dirty="0"/>
              <a:t>Characterization is so common that most prose prompts only imply it in analysis, but it is sometimes still mentioned. Characterization enhances a character, either through dialogue, description, or action. Consider the following diary entry from Mark Watney after he is left alone on Mars, and how it adds to his characterization. </a:t>
            </a:r>
          </a:p>
          <a:p>
            <a:r>
              <a:rPr lang="en-US" sz="2400" dirty="0"/>
              <a:t>“How come </a:t>
            </a:r>
            <a:r>
              <a:rPr lang="en-US" sz="2400" dirty="0" err="1"/>
              <a:t>Aquaman</a:t>
            </a:r>
            <a:r>
              <a:rPr lang="en-US" sz="2400" dirty="0"/>
              <a:t> can control whales? They’re mammals! Makes no sense!” Andy Weir, </a:t>
            </a:r>
            <a:r>
              <a:rPr lang="en-US" sz="2400" i="1" dirty="0"/>
              <a:t>The Martian</a:t>
            </a:r>
          </a:p>
        </p:txBody>
      </p:sp>
    </p:spTree>
    <p:extLst>
      <p:ext uri="{BB962C8B-B14F-4D97-AF65-F5344CB8AC3E}">
        <p14:creationId xmlns:p14="http://schemas.microsoft.com/office/powerpoint/2010/main" val="3708542575"/>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2989FB-1024-49B7-BDF1-B3CE27D486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solidFill>
            <a:srgbClr val="FF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C742EB-DDD7-1944-865D-E875D3E854AF}"/>
              </a:ext>
            </a:extLst>
          </p:cNvPr>
          <p:cNvSpPr>
            <a:spLocks noGrp="1"/>
          </p:cNvSpPr>
          <p:nvPr>
            <p:ph type="title"/>
          </p:nvPr>
        </p:nvSpPr>
        <p:spPr>
          <a:xfrm>
            <a:off x="746228" y="1073231"/>
            <a:ext cx="3054091" cy="4711539"/>
          </a:xfrm>
        </p:spPr>
        <p:txBody>
          <a:bodyPr anchor="ctr">
            <a:normAutofit/>
          </a:bodyPr>
          <a:lstStyle/>
          <a:p>
            <a:r>
              <a:rPr lang="en-US" sz="3200" dirty="0">
                <a:solidFill>
                  <a:schemeClr val="accent1"/>
                </a:solidFill>
              </a:rPr>
              <a:t>Tone</a:t>
            </a:r>
          </a:p>
        </p:txBody>
      </p:sp>
      <p:sp>
        <p:nvSpPr>
          <p:cNvPr id="10" name="Rectangle 9">
            <a:extLst>
              <a:ext uri="{FF2B5EF4-FFF2-40B4-BE49-F238E27FC236}">
                <a16:creationId xmlns:a16="http://schemas.microsoft.com/office/drawing/2014/main" id="{DFEE959E-BF10-4204-9556-D1707088D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DDD17B6A-CB37-4005-9681-A20AFCDC78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3B7BBDE9-DAED-40B0-A640-503C918D1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7BC7EA7B-802E-41F4-8926-C4475287AA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723898"/>
            <a:ext cx="7498616" cy="56769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F1CF2116-B09A-6047-9264-66D391F7A60B}"/>
              </a:ext>
            </a:extLst>
          </p:cNvPr>
          <p:cNvSpPr>
            <a:spLocks noGrp="1"/>
          </p:cNvSpPr>
          <p:nvPr>
            <p:ph idx="1"/>
          </p:nvPr>
        </p:nvSpPr>
        <p:spPr>
          <a:xfrm>
            <a:off x="4702629" y="1073231"/>
            <a:ext cx="6599582" cy="4711539"/>
          </a:xfrm>
        </p:spPr>
        <p:txBody>
          <a:bodyPr>
            <a:normAutofit/>
          </a:bodyPr>
          <a:lstStyle/>
          <a:p>
            <a:r>
              <a:rPr lang="en-US" sz="2400" dirty="0">
                <a:solidFill>
                  <a:srgbClr val="FFFFFF"/>
                </a:solidFill>
              </a:rPr>
              <a:t>Although many connect tone with poetry, most excerpts of fiction carry some element of tone. Plainly, it refers to the feelings or attitudes conveyed in the text. These attitudes usually match with the feelings of the speaker or the narrator, but sometimes they can be more complicated than that. </a:t>
            </a:r>
          </a:p>
          <a:p>
            <a:r>
              <a:rPr lang="en-US" sz="2400" dirty="0">
                <a:solidFill>
                  <a:srgbClr val="FFFFFF"/>
                </a:solidFill>
              </a:rPr>
              <a:t>Use adjectives when describing tone, and be sure to pick the most specific adjective as possible. Avoid words like “happy” and ”sad,” and instead choose more clarifying and precise words like “optimistic” or “mournful.” </a:t>
            </a:r>
          </a:p>
        </p:txBody>
      </p:sp>
    </p:spTree>
    <p:extLst>
      <p:ext uri="{BB962C8B-B14F-4D97-AF65-F5344CB8AC3E}">
        <p14:creationId xmlns:p14="http://schemas.microsoft.com/office/powerpoint/2010/main" val="4192254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8B20A-69BE-7046-B425-BE0F6A3EDA2C}"/>
              </a:ext>
            </a:extLst>
          </p:cNvPr>
          <p:cNvSpPr>
            <a:spLocks noGrp="1"/>
          </p:cNvSpPr>
          <p:nvPr>
            <p:ph type="title"/>
          </p:nvPr>
        </p:nvSpPr>
        <p:spPr/>
        <p:txBody>
          <a:bodyPr/>
          <a:lstStyle/>
          <a:p>
            <a:r>
              <a:rPr lang="en-US" dirty="0"/>
              <a:t>characterization</a:t>
            </a:r>
          </a:p>
        </p:txBody>
      </p:sp>
      <p:sp>
        <p:nvSpPr>
          <p:cNvPr id="3" name="Content Placeholder 2">
            <a:extLst>
              <a:ext uri="{FF2B5EF4-FFF2-40B4-BE49-F238E27FC236}">
                <a16:creationId xmlns:a16="http://schemas.microsoft.com/office/drawing/2014/main" id="{565EE36A-CA89-1E40-AA27-A254B26B65DE}"/>
              </a:ext>
            </a:extLst>
          </p:cNvPr>
          <p:cNvSpPr>
            <a:spLocks noGrp="1"/>
          </p:cNvSpPr>
          <p:nvPr>
            <p:ph idx="1"/>
          </p:nvPr>
        </p:nvSpPr>
        <p:spPr>
          <a:xfrm>
            <a:off x="581192" y="2180496"/>
            <a:ext cx="11029615" cy="4274092"/>
          </a:xfrm>
        </p:spPr>
        <p:txBody>
          <a:bodyPr>
            <a:normAutofit fontScale="92500"/>
          </a:bodyPr>
          <a:lstStyle/>
          <a:p>
            <a:r>
              <a:rPr lang="en-US" sz="2400" dirty="0"/>
              <a:t>“How come </a:t>
            </a:r>
            <a:r>
              <a:rPr lang="en-US" sz="2400" dirty="0" err="1"/>
              <a:t>Aquaman</a:t>
            </a:r>
            <a:r>
              <a:rPr lang="en-US" sz="2400" dirty="0"/>
              <a:t> can control whales? They’re mammals! Makes no sense!” Andy Weir, </a:t>
            </a:r>
            <a:r>
              <a:rPr lang="en-US" sz="2400" i="1" dirty="0"/>
              <a:t>The Martian</a:t>
            </a:r>
          </a:p>
          <a:p>
            <a:r>
              <a:rPr lang="en-US" sz="2400" b="1" dirty="0"/>
              <a:t>If you haven’t read (or seen) </a:t>
            </a:r>
            <a:r>
              <a:rPr lang="en-US" sz="2400" b="1" i="1" dirty="0"/>
              <a:t>The Martian</a:t>
            </a:r>
            <a:r>
              <a:rPr lang="en-US" sz="2400" b="1" dirty="0"/>
              <a:t>, many of Mark’s diaries include scientific facts related to aerospace and botany. However, the real appeal of the novel is found in Mark’s humor that underlies each diary. The story, which depicts a man stranded on Mars for almost two years, could be grim and depressing. But Mark’s dry wit and random thoughts such as the one in this quote bring a light-hearted humor to the story. </a:t>
            </a:r>
          </a:p>
          <a:p>
            <a:r>
              <a:rPr lang="en-US" sz="2400" b="1" dirty="0"/>
              <a:t>This humor adds to Mark’s characterization as you want him saved not just because he’s all alone, but because you genuinely like him. Somehow Mark becomes an everyman, going through an experience that no one ever has. </a:t>
            </a:r>
          </a:p>
        </p:txBody>
      </p:sp>
    </p:spTree>
    <p:extLst>
      <p:ext uri="{BB962C8B-B14F-4D97-AF65-F5344CB8AC3E}">
        <p14:creationId xmlns:p14="http://schemas.microsoft.com/office/powerpoint/2010/main" val="10115589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94A9E-07AE-614F-B4F7-FF69063BE7F9}"/>
              </a:ext>
            </a:extLst>
          </p:cNvPr>
          <p:cNvSpPr>
            <a:spLocks noGrp="1"/>
          </p:cNvSpPr>
          <p:nvPr>
            <p:ph type="ctrTitle"/>
          </p:nvPr>
        </p:nvSpPr>
        <p:spPr/>
        <p:txBody>
          <a:bodyPr/>
          <a:lstStyle/>
          <a:p>
            <a:r>
              <a:rPr lang="en-US" dirty="0"/>
              <a:t>In-class activity</a:t>
            </a:r>
          </a:p>
        </p:txBody>
      </p:sp>
      <p:sp>
        <p:nvSpPr>
          <p:cNvPr id="3" name="Subtitle 2">
            <a:extLst>
              <a:ext uri="{FF2B5EF4-FFF2-40B4-BE49-F238E27FC236}">
                <a16:creationId xmlns:a16="http://schemas.microsoft.com/office/drawing/2014/main" id="{03CD3B47-E1BE-F949-843C-CC4703A8837D}"/>
              </a:ext>
            </a:extLst>
          </p:cNvPr>
          <p:cNvSpPr>
            <a:spLocks noGrp="1"/>
          </p:cNvSpPr>
          <p:nvPr>
            <p:ph type="subTitle" idx="1"/>
          </p:nvPr>
        </p:nvSpPr>
        <p:spPr/>
        <p:txBody>
          <a:bodyPr/>
          <a:lstStyle/>
          <a:p>
            <a:r>
              <a:rPr lang="en-US" i="1" dirty="0"/>
              <a:t>Lit</a:t>
            </a:r>
            <a:r>
              <a:rPr lang="en-US" dirty="0"/>
              <a:t>, by Mary Karr</a:t>
            </a:r>
            <a:endParaRPr lang="en-US" i="1" dirty="0"/>
          </a:p>
        </p:txBody>
      </p:sp>
      <p:sp>
        <p:nvSpPr>
          <p:cNvPr id="4" name="TextBox 3">
            <a:extLst>
              <a:ext uri="{FF2B5EF4-FFF2-40B4-BE49-F238E27FC236}">
                <a16:creationId xmlns:a16="http://schemas.microsoft.com/office/drawing/2014/main" id="{E79FDA4B-40B3-404F-B7A7-76339D70880E}"/>
              </a:ext>
            </a:extLst>
          </p:cNvPr>
          <p:cNvSpPr txBox="1"/>
          <p:nvPr/>
        </p:nvSpPr>
        <p:spPr>
          <a:xfrm>
            <a:off x="800100" y="3314700"/>
            <a:ext cx="10558463" cy="646331"/>
          </a:xfrm>
          <a:prstGeom prst="rect">
            <a:avLst/>
          </a:prstGeom>
          <a:noFill/>
        </p:spPr>
        <p:txBody>
          <a:bodyPr wrap="square" rtlCol="0">
            <a:spAutoFit/>
          </a:bodyPr>
          <a:lstStyle/>
          <a:p>
            <a:r>
              <a:rPr lang="en-US" dirty="0">
                <a:solidFill>
                  <a:schemeClr val="bg2"/>
                </a:solidFill>
              </a:rPr>
              <a:t>Spend a few minutes annotating and reading the textual excerpt from Mary Karr’s memoir on alcoholism, </a:t>
            </a:r>
            <a:r>
              <a:rPr lang="en-US" i="1" dirty="0">
                <a:solidFill>
                  <a:schemeClr val="bg2"/>
                </a:solidFill>
              </a:rPr>
              <a:t>Lit</a:t>
            </a:r>
            <a:r>
              <a:rPr lang="en-US" dirty="0">
                <a:solidFill>
                  <a:schemeClr val="bg2"/>
                </a:solidFill>
              </a:rPr>
              <a:t>. Analyze how tone and other prose elements enhance the overall meaning of the words.</a:t>
            </a:r>
          </a:p>
        </p:txBody>
      </p:sp>
    </p:spTree>
    <p:extLst>
      <p:ext uri="{BB962C8B-B14F-4D97-AF65-F5344CB8AC3E}">
        <p14:creationId xmlns:p14="http://schemas.microsoft.com/office/powerpoint/2010/main" val="40573262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3D7E0-96FB-484D-AFF4-18F274A85156}"/>
              </a:ext>
            </a:extLst>
          </p:cNvPr>
          <p:cNvSpPr>
            <a:spLocks noGrp="1"/>
          </p:cNvSpPr>
          <p:nvPr>
            <p:ph type="title"/>
          </p:nvPr>
        </p:nvSpPr>
        <p:spPr/>
        <p:txBody>
          <a:bodyPr/>
          <a:lstStyle/>
          <a:p>
            <a:r>
              <a:rPr lang="en-US" dirty="0"/>
              <a:t>Warm-Up Activity</a:t>
            </a:r>
          </a:p>
        </p:txBody>
      </p:sp>
      <p:sp>
        <p:nvSpPr>
          <p:cNvPr id="3" name="Content Placeholder 2">
            <a:extLst>
              <a:ext uri="{FF2B5EF4-FFF2-40B4-BE49-F238E27FC236}">
                <a16:creationId xmlns:a16="http://schemas.microsoft.com/office/drawing/2014/main" id="{514CF6E9-646E-2044-9E8D-9611F5BC6CE8}"/>
              </a:ext>
            </a:extLst>
          </p:cNvPr>
          <p:cNvSpPr>
            <a:spLocks noGrp="1"/>
          </p:cNvSpPr>
          <p:nvPr>
            <p:ph idx="1"/>
          </p:nvPr>
        </p:nvSpPr>
        <p:spPr>
          <a:xfrm>
            <a:off x="581192" y="2180496"/>
            <a:ext cx="11029615" cy="3975348"/>
          </a:xfrm>
        </p:spPr>
        <p:txBody>
          <a:bodyPr>
            <a:normAutofit/>
          </a:bodyPr>
          <a:lstStyle/>
          <a:p>
            <a:r>
              <a:rPr lang="en-US" sz="2200" dirty="0"/>
              <a:t> </a:t>
            </a:r>
            <a:r>
              <a:rPr lang="en-US" sz="2200" b="1" dirty="0"/>
              <a:t>“I was trying to feel some kind of good-bye. I mean I’ve left schools and places I didn’t even know I was leaving them. I hate that. I don’t care if it’s a sad good-bye or a bad good-bye, but when I leave a place I like to know I’m leaving it. If you don’t you feel even worse.”</a:t>
            </a:r>
            <a:r>
              <a:rPr lang="en-US" sz="2200" dirty="0"/>
              <a:t> - J.D. Salinger, </a:t>
            </a:r>
            <a:r>
              <a:rPr lang="en-US" sz="2200" i="1" dirty="0"/>
              <a:t>The Catcher in the Rye</a:t>
            </a:r>
          </a:p>
          <a:p>
            <a:r>
              <a:rPr lang="en-US" sz="2200" b="1" dirty="0"/>
              <a:t>“I was trying to feel some kind of good-bye. I mean I’ve left schools and places I didn’t even know I was leaving them. I hate that. I don’t care if it’s a sad good-bye or a bad good-bye, but when I leave a place I like to know I’m leaving it. If you don’t you feel even worse.”</a:t>
            </a:r>
            <a:r>
              <a:rPr lang="en-US" sz="2200" dirty="0"/>
              <a:t> - J.D. Salinger, </a:t>
            </a:r>
            <a:r>
              <a:rPr lang="en-US" sz="2200" i="1" dirty="0"/>
              <a:t>The Catcher in the Rye </a:t>
            </a:r>
          </a:p>
          <a:p>
            <a:r>
              <a:rPr lang="en-US" sz="2200" dirty="0"/>
              <a:t>Compare the tones of these two quotes. What are the best words to describe them and why? </a:t>
            </a:r>
          </a:p>
        </p:txBody>
      </p:sp>
    </p:spTree>
    <p:extLst>
      <p:ext uri="{BB962C8B-B14F-4D97-AF65-F5344CB8AC3E}">
        <p14:creationId xmlns:p14="http://schemas.microsoft.com/office/powerpoint/2010/main" val="37784215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3D7E0-96FB-484D-AFF4-18F274A85156}"/>
              </a:ext>
            </a:extLst>
          </p:cNvPr>
          <p:cNvSpPr>
            <a:spLocks noGrp="1"/>
          </p:cNvSpPr>
          <p:nvPr>
            <p:ph type="title"/>
          </p:nvPr>
        </p:nvSpPr>
        <p:spPr/>
        <p:txBody>
          <a:bodyPr/>
          <a:lstStyle/>
          <a:p>
            <a:r>
              <a:rPr lang="en-US" dirty="0"/>
              <a:t>Warm-Up Activity</a:t>
            </a:r>
          </a:p>
        </p:txBody>
      </p:sp>
      <p:sp>
        <p:nvSpPr>
          <p:cNvPr id="3" name="Content Placeholder 2">
            <a:extLst>
              <a:ext uri="{FF2B5EF4-FFF2-40B4-BE49-F238E27FC236}">
                <a16:creationId xmlns:a16="http://schemas.microsoft.com/office/drawing/2014/main" id="{514CF6E9-646E-2044-9E8D-9611F5BC6CE8}"/>
              </a:ext>
            </a:extLst>
          </p:cNvPr>
          <p:cNvSpPr>
            <a:spLocks noGrp="1"/>
          </p:cNvSpPr>
          <p:nvPr>
            <p:ph idx="1"/>
          </p:nvPr>
        </p:nvSpPr>
        <p:spPr>
          <a:xfrm>
            <a:off x="581192" y="2180496"/>
            <a:ext cx="11029615" cy="4220304"/>
          </a:xfrm>
        </p:spPr>
        <p:txBody>
          <a:bodyPr>
            <a:normAutofit fontScale="92500" lnSpcReduction="20000"/>
          </a:bodyPr>
          <a:lstStyle/>
          <a:p>
            <a:r>
              <a:rPr lang="en-US" sz="2200" b="1" dirty="0"/>
              <a:t>“I was trying to feel some kind of good-bye. I mean I’ve left schools and places I didn’t even know I was leaving them. I hate that. I don’t care if it’s a sad good-bye or a bad good-bye, but when I leave a place I like to know I’m leaving it. If you don’t you feel even worse.”</a:t>
            </a:r>
            <a:r>
              <a:rPr lang="en-US" sz="2200" dirty="0"/>
              <a:t> - J.D. Salinger, </a:t>
            </a:r>
            <a:r>
              <a:rPr lang="en-US" sz="2200" i="1" dirty="0"/>
              <a:t>The Catcher in the Rye</a:t>
            </a:r>
          </a:p>
          <a:p>
            <a:r>
              <a:rPr lang="en-US" sz="2200" dirty="0"/>
              <a:t>The speaker blends tones of experience and naivety at the same time. He references leaving schools many times, implying he may have been kicked out, but still retains a desire to say goodbye. His desire for closure is simple, almost childlike. </a:t>
            </a:r>
          </a:p>
          <a:p>
            <a:r>
              <a:rPr lang="en-US" sz="2200" b="1" dirty="0"/>
              <a:t>“I want to do something splendid...something heroic or wonderful that won't be forgotten after I'm dead. I don't know what, but I'm on the watch for it and mean to astonish you all someday.”</a:t>
            </a:r>
            <a:r>
              <a:rPr lang="en-US" sz="2200" dirty="0"/>
              <a:t> - Louisa May Alcott, </a:t>
            </a:r>
            <a:r>
              <a:rPr lang="en-US" sz="2200" i="1" dirty="0"/>
              <a:t>Little Women</a:t>
            </a:r>
          </a:p>
          <a:p>
            <a:r>
              <a:rPr lang="en-US" sz="2200" dirty="0"/>
              <a:t>This quote is also spoken by a naïve character, but it is filled with much less experience and much more hope. Her desire for a legacy could be something to roll your eyes at, but her acknowledgement that she doesn’t yet know what her “heroic or wonderful” deed will be is an admission of inexperience. Still, it is filled with idealist hope. </a:t>
            </a:r>
          </a:p>
        </p:txBody>
      </p:sp>
    </p:spTree>
    <p:extLst>
      <p:ext uri="{BB962C8B-B14F-4D97-AF65-F5344CB8AC3E}">
        <p14:creationId xmlns:p14="http://schemas.microsoft.com/office/powerpoint/2010/main" val="26692418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A59258C-AAC2-41CD-973C-7439B122A3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schemeClr val="accent1"/>
              </a:buClr>
              <a:buFont typeface="Arial" panose="020B0604020202020204" pitchFamily="34" charset="0"/>
              <a:buChar char="•"/>
            </a:pPr>
            <a:endParaRPr lang="en-US" dirty="0"/>
          </a:p>
        </p:txBody>
      </p:sp>
      <p:sp>
        <p:nvSpPr>
          <p:cNvPr id="13" name="Rectangle 12">
            <a:extLst>
              <a:ext uri="{FF2B5EF4-FFF2-40B4-BE49-F238E27FC236}">
                <a16:creationId xmlns:a16="http://schemas.microsoft.com/office/drawing/2014/main" id="{54516B72-0116-42B2-82A2-B11218A366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11319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C3ACB3-CEC3-3A45-8F7A-685B9B679FD8}"/>
              </a:ext>
            </a:extLst>
          </p:cNvPr>
          <p:cNvSpPr>
            <a:spLocks noGrp="1"/>
          </p:cNvSpPr>
          <p:nvPr>
            <p:ph type="title"/>
          </p:nvPr>
        </p:nvSpPr>
        <p:spPr>
          <a:xfrm>
            <a:off x="643468" y="1033389"/>
            <a:ext cx="4826256" cy="4825409"/>
          </a:xfrm>
        </p:spPr>
        <p:txBody>
          <a:bodyPr anchor="ctr">
            <a:normAutofit/>
          </a:bodyPr>
          <a:lstStyle/>
          <a:p>
            <a:r>
              <a:rPr lang="en-US" sz="5400">
                <a:solidFill>
                  <a:srgbClr val="FFFFFF"/>
                </a:solidFill>
              </a:rPr>
              <a:t>Tone</a:t>
            </a:r>
          </a:p>
        </p:txBody>
      </p:sp>
      <p:sp>
        <p:nvSpPr>
          <p:cNvPr id="15" name="Rectangle 14">
            <a:extLst>
              <a:ext uri="{FF2B5EF4-FFF2-40B4-BE49-F238E27FC236}">
                <a16:creationId xmlns:a16="http://schemas.microsoft.com/office/drawing/2014/main" id="{7CDB507F-21B7-4C27-B0FC-D9C465C6D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579" y="460868"/>
            <a:ext cx="4828032" cy="11165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7AB1AE17-B7A3-4363-95CD-25441E2FF1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2774" y="460868"/>
            <a:ext cx="4828032" cy="11165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6" name="Content Placeholder 5">
            <a:extLst>
              <a:ext uri="{FF2B5EF4-FFF2-40B4-BE49-F238E27FC236}">
                <a16:creationId xmlns:a16="http://schemas.microsoft.com/office/drawing/2014/main" id="{0E984712-9DF2-254B-B9D3-A75476E9AD25}"/>
              </a:ext>
            </a:extLst>
          </p:cNvPr>
          <p:cNvSpPr>
            <a:spLocks noGrp="1"/>
          </p:cNvSpPr>
          <p:nvPr>
            <p:ph idx="1"/>
          </p:nvPr>
        </p:nvSpPr>
        <p:spPr>
          <a:xfrm>
            <a:off x="6755769" y="1033390"/>
            <a:ext cx="4855037" cy="4825409"/>
          </a:xfrm>
          <a:ln w="57150">
            <a:noFill/>
          </a:ln>
        </p:spPr>
        <p:txBody>
          <a:bodyPr anchor="ctr">
            <a:normAutofit/>
          </a:bodyPr>
          <a:lstStyle/>
          <a:p>
            <a:r>
              <a:rPr lang="en-US" sz="2400" dirty="0">
                <a:solidFill>
                  <a:schemeClr val="accent2">
                    <a:lumMod val="50000"/>
                  </a:schemeClr>
                </a:solidFill>
              </a:rPr>
              <a:t>It can be hard to identify the best word to describe the tone, especially when plots deal with similar events, such as death, love, anger, betrayal, and hope. </a:t>
            </a:r>
          </a:p>
          <a:p>
            <a:r>
              <a:rPr lang="en-US" sz="2400" dirty="0">
                <a:solidFill>
                  <a:schemeClr val="accent2">
                    <a:lumMod val="50000"/>
                  </a:schemeClr>
                </a:solidFill>
              </a:rPr>
              <a:t>Consider the following three plot events from popular books and their corresponding movies.  All three deal with a death. </a:t>
            </a:r>
          </a:p>
          <a:p>
            <a:r>
              <a:rPr lang="en-US" sz="2400" dirty="0">
                <a:solidFill>
                  <a:schemeClr val="accent2">
                    <a:lumMod val="50000"/>
                  </a:schemeClr>
                </a:solidFill>
              </a:rPr>
              <a:t>How can you describe the tone of the quote, and make each tone description different?</a:t>
            </a:r>
          </a:p>
        </p:txBody>
      </p:sp>
    </p:spTree>
    <p:extLst>
      <p:ext uri="{BB962C8B-B14F-4D97-AF65-F5344CB8AC3E}">
        <p14:creationId xmlns:p14="http://schemas.microsoft.com/office/powerpoint/2010/main" val="23537133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9FC936C0-4624-438D-BDD0-6B296BD6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7" name="Rectangle 16">
            <a:extLst>
              <a:ext uri="{FF2B5EF4-FFF2-40B4-BE49-F238E27FC236}">
                <a16:creationId xmlns:a16="http://schemas.microsoft.com/office/drawing/2014/main" id="{683F1FFD-1AA8-4EC2-97B9-FEC7564F48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4B084972-F097-F041-A628-E45146DE6DB2}"/>
              </a:ext>
            </a:extLst>
          </p:cNvPr>
          <p:cNvPicPr>
            <a:picLocks noGrp="1" noChangeAspect="1"/>
          </p:cNvPicPr>
          <p:nvPr>
            <p:ph idx="1"/>
          </p:nvPr>
        </p:nvPicPr>
        <p:blipFill rotWithShape="1">
          <a:blip r:embed="rId2"/>
          <a:srcRect l="5696" r="8445" b="-1"/>
          <a:stretch/>
        </p:blipFill>
        <p:spPr>
          <a:xfrm>
            <a:off x="446534" y="723899"/>
            <a:ext cx="7498616" cy="5676901"/>
          </a:xfrm>
          <a:prstGeom prst="rect">
            <a:avLst/>
          </a:prstGeom>
        </p:spPr>
      </p:pic>
      <p:sp>
        <p:nvSpPr>
          <p:cNvPr id="19" name="Rectangle 18">
            <a:extLst>
              <a:ext uri="{FF2B5EF4-FFF2-40B4-BE49-F238E27FC236}">
                <a16:creationId xmlns:a16="http://schemas.microsoft.com/office/drawing/2014/main" id="{8FF0F8A7-C9E3-49D9-A67E-09FF582C7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17677A45-151B-A64F-B6BE-E28289715A30}"/>
              </a:ext>
            </a:extLst>
          </p:cNvPr>
          <p:cNvSpPr>
            <a:spLocks noGrp="1"/>
          </p:cNvSpPr>
          <p:nvPr>
            <p:ph type="title"/>
          </p:nvPr>
        </p:nvSpPr>
        <p:spPr>
          <a:xfrm>
            <a:off x="8296275" y="1419225"/>
            <a:ext cx="3081576" cy="4714876"/>
          </a:xfrm>
        </p:spPr>
        <p:txBody>
          <a:bodyPr vert="horz" lIns="91440" tIns="45720" rIns="91440" bIns="45720" rtlCol="0" anchor="b">
            <a:noAutofit/>
          </a:bodyPr>
          <a:lstStyle/>
          <a:p>
            <a:br>
              <a:rPr lang="en-US" sz="2000" dirty="0"/>
            </a:br>
            <a:r>
              <a:rPr lang="en-US" cap="none" dirty="0"/>
              <a:t>"We had more than a good chance. I guess Tom was tired of white men's chances and preferred to take his own.” – Harper Lee, </a:t>
            </a:r>
            <a:r>
              <a:rPr lang="en-US" i="1" cap="none" dirty="0"/>
              <a:t>To Kill a Mockingbird</a:t>
            </a:r>
            <a:endParaRPr lang="en-US" sz="2000" cap="none" dirty="0">
              <a:solidFill>
                <a:srgbClr val="FFFFFF"/>
              </a:solidFill>
            </a:endParaRPr>
          </a:p>
        </p:txBody>
      </p:sp>
      <p:grpSp>
        <p:nvGrpSpPr>
          <p:cNvPr id="21" name="Group 20">
            <a:extLst>
              <a:ext uri="{FF2B5EF4-FFF2-40B4-BE49-F238E27FC236}">
                <a16:creationId xmlns:a16="http://schemas.microsoft.com/office/drawing/2014/main" id="{A4274C20-A98B-4AC3-B16A-B7F41CB582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22" name="Rectangle 21">
              <a:extLst>
                <a:ext uri="{FF2B5EF4-FFF2-40B4-BE49-F238E27FC236}">
                  <a16:creationId xmlns:a16="http://schemas.microsoft.com/office/drawing/2014/main" id="{43ECC69B-2243-424A-8237-CF490F8B06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6D2EA3B9-3D17-4510-8464-E74F67267C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AA5DFA43-F31D-4C31-8826-6B40A21CF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Tree>
    <p:extLst>
      <p:ext uri="{BB962C8B-B14F-4D97-AF65-F5344CB8AC3E}">
        <p14:creationId xmlns:p14="http://schemas.microsoft.com/office/powerpoint/2010/main" val="29090138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9FC936C0-4624-438D-BDD0-6B296BD6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7" name="Rectangle 16">
            <a:extLst>
              <a:ext uri="{FF2B5EF4-FFF2-40B4-BE49-F238E27FC236}">
                <a16:creationId xmlns:a16="http://schemas.microsoft.com/office/drawing/2014/main" id="{683F1FFD-1AA8-4EC2-97B9-FEC7564F48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4B084972-F097-F041-A628-E45146DE6DB2}"/>
              </a:ext>
            </a:extLst>
          </p:cNvPr>
          <p:cNvPicPr>
            <a:picLocks noGrp="1" noChangeAspect="1"/>
          </p:cNvPicPr>
          <p:nvPr>
            <p:ph idx="1"/>
          </p:nvPr>
        </p:nvPicPr>
        <p:blipFill rotWithShape="1">
          <a:blip r:embed="rId2"/>
          <a:srcRect l="5696" r="8445" b="-1"/>
          <a:stretch/>
        </p:blipFill>
        <p:spPr>
          <a:xfrm>
            <a:off x="446534" y="723899"/>
            <a:ext cx="7498616" cy="5676901"/>
          </a:xfrm>
          <a:prstGeom prst="rect">
            <a:avLst/>
          </a:prstGeom>
        </p:spPr>
      </p:pic>
      <p:sp>
        <p:nvSpPr>
          <p:cNvPr id="19" name="Rectangle 18">
            <a:extLst>
              <a:ext uri="{FF2B5EF4-FFF2-40B4-BE49-F238E27FC236}">
                <a16:creationId xmlns:a16="http://schemas.microsoft.com/office/drawing/2014/main" id="{8FF0F8A7-C9E3-49D9-A67E-09FF582C7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17677A45-151B-A64F-B6BE-E28289715A30}"/>
              </a:ext>
            </a:extLst>
          </p:cNvPr>
          <p:cNvSpPr>
            <a:spLocks noGrp="1"/>
          </p:cNvSpPr>
          <p:nvPr>
            <p:ph type="title"/>
          </p:nvPr>
        </p:nvSpPr>
        <p:spPr>
          <a:xfrm>
            <a:off x="8296275" y="1419225"/>
            <a:ext cx="3250266" cy="4714876"/>
          </a:xfrm>
        </p:spPr>
        <p:txBody>
          <a:bodyPr vert="horz" lIns="91440" tIns="45720" rIns="91440" bIns="45720" rtlCol="0" anchor="b">
            <a:noAutofit/>
          </a:bodyPr>
          <a:lstStyle/>
          <a:p>
            <a:br>
              <a:rPr lang="en-US" sz="2000" dirty="0"/>
            </a:br>
            <a:r>
              <a:rPr lang="en-US" sz="2200" cap="none" dirty="0"/>
              <a:t>"We had more than a good chance. I guess Tom was tired of white men's chances and preferred to take his own.” – Harper Lee, </a:t>
            </a:r>
            <a:r>
              <a:rPr lang="en-US" sz="2200" i="1" cap="none" dirty="0"/>
              <a:t>To Kill a Mockingbird</a:t>
            </a:r>
            <a:br>
              <a:rPr lang="en-US" sz="2200" i="1" cap="none" dirty="0"/>
            </a:br>
            <a:br>
              <a:rPr lang="en-US" sz="2200" i="1" cap="none" dirty="0"/>
            </a:br>
            <a:r>
              <a:rPr lang="en-US" sz="2200" cap="none" dirty="0"/>
              <a:t>This quote shows more </a:t>
            </a:r>
            <a:r>
              <a:rPr lang="en-US" sz="2200" b="1" cap="none" dirty="0"/>
              <a:t>hopelessness</a:t>
            </a:r>
            <a:r>
              <a:rPr lang="en-US" sz="2200" cap="none" dirty="0"/>
              <a:t> than Atticus has shown throughout the whole novel. He also expresses a sense of </a:t>
            </a:r>
            <a:r>
              <a:rPr lang="en-US" sz="2200" b="1" cap="none" dirty="0"/>
              <a:t>understanding</a:t>
            </a:r>
            <a:r>
              <a:rPr lang="en-US" sz="2200" cap="none" dirty="0"/>
              <a:t> at Tom’s actions, almost </a:t>
            </a:r>
            <a:r>
              <a:rPr lang="en-US" sz="2200" b="1" cap="none" dirty="0"/>
              <a:t>approval</a:t>
            </a:r>
            <a:r>
              <a:rPr lang="en-US" sz="2200" cap="none" dirty="0"/>
              <a:t>. </a:t>
            </a:r>
            <a:endParaRPr lang="en-US" sz="2200" cap="none" dirty="0">
              <a:solidFill>
                <a:srgbClr val="FFFFFF"/>
              </a:solidFill>
            </a:endParaRPr>
          </a:p>
        </p:txBody>
      </p:sp>
      <p:grpSp>
        <p:nvGrpSpPr>
          <p:cNvPr id="21" name="Group 20">
            <a:extLst>
              <a:ext uri="{FF2B5EF4-FFF2-40B4-BE49-F238E27FC236}">
                <a16:creationId xmlns:a16="http://schemas.microsoft.com/office/drawing/2014/main" id="{A4274C20-A98B-4AC3-B16A-B7F41CB582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22" name="Rectangle 21">
              <a:extLst>
                <a:ext uri="{FF2B5EF4-FFF2-40B4-BE49-F238E27FC236}">
                  <a16:creationId xmlns:a16="http://schemas.microsoft.com/office/drawing/2014/main" id="{43ECC69B-2243-424A-8237-CF490F8B06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6D2EA3B9-3D17-4510-8464-E74F67267C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AA5DFA43-F31D-4C31-8826-6B40A21CF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Tree>
    <p:extLst>
      <p:ext uri="{BB962C8B-B14F-4D97-AF65-F5344CB8AC3E}">
        <p14:creationId xmlns:p14="http://schemas.microsoft.com/office/powerpoint/2010/main" val="22438602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636F6DB7-CF8D-494A-82F6-13B58DCA98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B7E5194-6E82-4A44-99C3-FE7D87F34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2039900C-B319-C64C-AE34-96EEA5755E38}"/>
              </a:ext>
            </a:extLst>
          </p:cNvPr>
          <p:cNvSpPr>
            <a:spLocks noGrp="1"/>
          </p:cNvSpPr>
          <p:nvPr>
            <p:ph idx="1"/>
          </p:nvPr>
        </p:nvSpPr>
        <p:spPr>
          <a:xfrm>
            <a:off x="764110" y="860612"/>
            <a:ext cx="3033249" cy="5047701"/>
          </a:xfrm>
        </p:spPr>
        <p:txBody>
          <a:bodyPr anchor="t">
            <a:normAutofit/>
          </a:bodyPr>
          <a:lstStyle/>
          <a:p>
            <a:r>
              <a:rPr lang="en-US" sz="2400" dirty="0">
                <a:solidFill>
                  <a:srgbClr val="FFFFFF"/>
                </a:solidFill>
              </a:rPr>
              <a:t>“And Percy was shaking his brother, and Ron was kneeling beside them, and Fred's eyes stared without seeing, the ghost of his last laugh still etched upon his face.” – JK Rowling, </a:t>
            </a:r>
            <a:r>
              <a:rPr lang="en-US" sz="2400" i="1" dirty="0">
                <a:solidFill>
                  <a:srgbClr val="FFFFFF"/>
                </a:solidFill>
              </a:rPr>
              <a:t>Harry Potter and the Deathly Hallows</a:t>
            </a:r>
          </a:p>
          <a:p>
            <a:endParaRPr lang="en-US" sz="1600" dirty="0">
              <a:solidFill>
                <a:srgbClr val="FFFFFF"/>
              </a:solidFill>
            </a:endParaRPr>
          </a:p>
        </p:txBody>
      </p:sp>
      <p:sp>
        <p:nvSpPr>
          <p:cNvPr id="22" name="Rectangle 21">
            <a:extLst>
              <a:ext uri="{FF2B5EF4-FFF2-40B4-BE49-F238E27FC236}">
                <a16:creationId xmlns:a16="http://schemas.microsoft.com/office/drawing/2014/main" id="{880E5C91-3840-45CD-9550-6827663152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5034" y="619125"/>
            <a:ext cx="7499291" cy="5607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E0FD96F-C407-FF44-90E6-401C964ACB40}"/>
              </a:ext>
            </a:extLst>
          </p:cNvPr>
          <p:cNvPicPr>
            <a:picLocks noChangeAspect="1"/>
          </p:cNvPicPr>
          <p:nvPr/>
        </p:nvPicPr>
        <p:blipFill rotWithShape="1">
          <a:blip r:embed="rId2"/>
          <a:srcRect t="9091" r="9091"/>
          <a:stretch/>
        </p:blipFill>
        <p:spPr>
          <a:xfrm>
            <a:off x="4568800" y="1497158"/>
            <a:ext cx="6866506" cy="3862410"/>
          </a:xfrm>
          <a:prstGeom prst="rect">
            <a:avLst/>
          </a:prstGeom>
        </p:spPr>
      </p:pic>
    </p:spTree>
    <p:extLst>
      <p:ext uri="{BB962C8B-B14F-4D97-AF65-F5344CB8AC3E}">
        <p14:creationId xmlns:p14="http://schemas.microsoft.com/office/powerpoint/2010/main" val="631341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636F6DB7-CF8D-494A-82F6-13B58DCA98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B7E5194-6E82-4A44-99C3-FE7D87F34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2039900C-B319-C64C-AE34-96EEA5755E38}"/>
              </a:ext>
            </a:extLst>
          </p:cNvPr>
          <p:cNvSpPr>
            <a:spLocks noGrp="1"/>
          </p:cNvSpPr>
          <p:nvPr>
            <p:ph idx="1"/>
          </p:nvPr>
        </p:nvSpPr>
        <p:spPr>
          <a:xfrm>
            <a:off x="442378" y="757746"/>
            <a:ext cx="3493638" cy="5468433"/>
          </a:xfrm>
        </p:spPr>
        <p:txBody>
          <a:bodyPr anchor="t">
            <a:normAutofit lnSpcReduction="10000"/>
          </a:bodyPr>
          <a:lstStyle/>
          <a:p>
            <a:r>
              <a:rPr lang="en-US" sz="2000" dirty="0">
                <a:solidFill>
                  <a:srgbClr val="FFFFFF"/>
                </a:solidFill>
              </a:rPr>
              <a:t>“And Percy was shaking his brother, and Ron was kneeling beside them, and Fred's eyes stared without seeing, the ghost of his last laugh still etched upon his face.” – JK Rowling, </a:t>
            </a:r>
            <a:r>
              <a:rPr lang="en-US" sz="2000" i="1" dirty="0">
                <a:solidFill>
                  <a:srgbClr val="FFFFFF"/>
                </a:solidFill>
              </a:rPr>
              <a:t>Harry Potter and the Deathly Hallows</a:t>
            </a:r>
          </a:p>
          <a:p>
            <a:r>
              <a:rPr lang="en-US" sz="2000" dirty="0">
                <a:solidFill>
                  <a:srgbClr val="FFFFFF"/>
                </a:solidFill>
              </a:rPr>
              <a:t>The tone of this is nearly </a:t>
            </a:r>
            <a:r>
              <a:rPr lang="en-US" sz="2000" b="1" dirty="0">
                <a:solidFill>
                  <a:srgbClr val="FFFFFF"/>
                </a:solidFill>
              </a:rPr>
              <a:t>heartbreaking</a:t>
            </a:r>
            <a:r>
              <a:rPr lang="en-US" sz="2000" dirty="0">
                <a:solidFill>
                  <a:srgbClr val="FFFFFF"/>
                </a:solidFill>
              </a:rPr>
              <a:t>. The author emphasizes that Fred is surrounded by his brothers, including his twin. Fred’s carefree nature is emphasized as well with the ghost of his grin, making his death </a:t>
            </a:r>
            <a:r>
              <a:rPr lang="en-US" sz="2000" b="1" dirty="0">
                <a:solidFill>
                  <a:srgbClr val="FFFFFF"/>
                </a:solidFill>
              </a:rPr>
              <a:t>cruel and undeserved.</a:t>
            </a:r>
            <a:r>
              <a:rPr lang="en-US" sz="2000" dirty="0">
                <a:solidFill>
                  <a:srgbClr val="FFFFFF"/>
                </a:solidFill>
              </a:rPr>
              <a:t> </a:t>
            </a:r>
          </a:p>
          <a:p>
            <a:endParaRPr lang="en-US" sz="1600" dirty="0">
              <a:solidFill>
                <a:srgbClr val="FFFFFF"/>
              </a:solidFill>
            </a:endParaRPr>
          </a:p>
        </p:txBody>
      </p:sp>
      <p:sp>
        <p:nvSpPr>
          <p:cNvPr id="22" name="Rectangle 21">
            <a:extLst>
              <a:ext uri="{FF2B5EF4-FFF2-40B4-BE49-F238E27FC236}">
                <a16:creationId xmlns:a16="http://schemas.microsoft.com/office/drawing/2014/main" id="{880E5C91-3840-45CD-9550-6827663152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5034" y="619125"/>
            <a:ext cx="7499291" cy="5607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E0FD96F-C407-FF44-90E6-401C964ACB40}"/>
              </a:ext>
            </a:extLst>
          </p:cNvPr>
          <p:cNvPicPr>
            <a:picLocks noChangeAspect="1"/>
          </p:cNvPicPr>
          <p:nvPr/>
        </p:nvPicPr>
        <p:blipFill rotWithShape="1">
          <a:blip r:embed="rId2"/>
          <a:srcRect t="9091" r="9091"/>
          <a:stretch/>
        </p:blipFill>
        <p:spPr>
          <a:xfrm>
            <a:off x="4568800" y="1497158"/>
            <a:ext cx="6866506" cy="3862410"/>
          </a:xfrm>
          <a:prstGeom prst="rect">
            <a:avLst/>
          </a:prstGeom>
        </p:spPr>
      </p:pic>
    </p:spTree>
    <p:extLst>
      <p:ext uri="{BB962C8B-B14F-4D97-AF65-F5344CB8AC3E}">
        <p14:creationId xmlns:p14="http://schemas.microsoft.com/office/powerpoint/2010/main" val="299262388"/>
      </p:ext>
    </p:extLst>
  </p:cSld>
  <p:clrMapOvr>
    <a:masterClrMapping/>
  </p:clrMapOvr>
</p:sld>
</file>

<file path=ppt/theme/theme1.xml><?xml version="1.0" encoding="utf-8"?>
<a:theme xmlns:a="http://schemas.openxmlformats.org/drawingml/2006/main" name="Dividend">
  <a:themeElements>
    <a:clrScheme name="Custom 1">
      <a:dk1>
        <a:srgbClr val="060606"/>
      </a:dk1>
      <a:lt1>
        <a:srgbClr val="FFFFFF"/>
      </a:lt1>
      <a:dk2>
        <a:srgbClr val="1C3F54"/>
      </a:dk2>
      <a:lt2>
        <a:srgbClr val="DBE3EC"/>
      </a:lt2>
      <a:accent1>
        <a:srgbClr val="0A589F"/>
      </a:accent1>
      <a:accent2>
        <a:srgbClr val="4FA19D"/>
      </a:accent2>
      <a:accent3>
        <a:srgbClr val="8AAEB9"/>
      </a:accent3>
      <a:accent4>
        <a:srgbClr val="B2E2C0"/>
      </a:accent4>
      <a:accent5>
        <a:srgbClr val="91CAC2"/>
      </a:accent5>
      <a:accent6>
        <a:srgbClr val="513A61"/>
      </a:accent6>
      <a:hlink>
        <a:srgbClr val="D1F4EB"/>
      </a:hlink>
      <a:folHlink>
        <a:srgbClr val="85DFD0"/>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docProps/app.xml><?xml version="1.0" encoding="utf-8"?>
<Properties xmlns="http://schemas.openxmlformats.org/officeDocument/2006/extended-properties" xmlns:vt="http://schemas.openxmlformats.org/officeDocument/2006/docPropsVTypes">
  <TotalTime>82</TotalTime>
  <Words>1817</Words>
  <Application>Microsoft Office PowerPoint</Application>
  <PresentationFormat>Widescreen</PresentationFormat>
  <Paragraphs>60</Paragraphs>
  <Slides>21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Gill Sans MT</vt:lpstr>
      <vt:lpstr>Wingdings 2</vt:lpstr>
      <vt:lpstr>Dividend</vt:lpstr>
      <vt:lpstr>Tone and Other Elements</vt:lpstr>
      <vt:lpstr>Tone</vt:lpstr>
      <vt:lpstr>Warm-Up Activity</vt:lpstr>
      <vt:lpstr>Warm-Up Activity</vt:lpstr>
      <vt:lpstr>Tone</vt:lpstr>
      <vt:lpstr> "We had more than a good chance. I guess Tom was tired of white men's chances and preferred to take his own.” – Harper Lee, To Kill a Mockingbird</vt:lpstr>
      <vt:lpstr> "We had more than a good chance. I guess Tom was tired of white men's chances and preferred to take his own.” – Harper Lee, To Kill a Mockingbird  This quote shows more hopelessness than Atticus has shown throughout the whole novel. He also expresses a sense of understanding at Tom’s actions, almost approval. </vt:lpstr>
      <vt:lpstr>PowerPoint Presentation</vt:lpstr>
      <vt:lpstr>PowerPoint Presentation</vt:lpstr>
      <vt:lpstr> “And now a passenger lies dead in his berth—stabbed…An American. A man called—called—” he consulted some notes in front of him. “Ratchett—that is right—Ratchett?” – Agatha Christie, Murder on the Orient Express</vt:lpstr>
      <vt:lpstr>“And now a passenger lies dead in his berth—stabbed…An American. A man called—called—” he consulted some notes in front of him. “Ratchett—that is right—Ratchett?” – Agatha Christie, Murder on the Orient Express  Although this quote depicts the death of a person, the tone is not sad or even sympathetic. Instead it is suspenseful and builds tension.  The fact that the speaker cannot remember the man’s name means he is not meant to be dearly sympathized, but instead the act of solving the murder should be our focus. </vt:lpstr>
      <vt:lpstr>Other prose terms: Selection of detail figurative language imagery characterization </vt:lpstr>
      <vt:lpstr>Selection of detail</vt:lpstr>
      <vt:lpstr>Selection of detail</vt:lpstr>
      <vt:lpstr>Figurative language</vt:lpstr>
      <vt:lpstr>Figurative language</vt:lpstr>
      <vt:lpstr>imagery</vt:lpstr>
      <vt:lpstr>imagery</vt:lpstr>
      <vt:lpstr>characterization</vt:lpstr>
      <vt:lpstr>characterization</vt:lpstr>
      <vt:lpstr>In-class activity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Tone and Other Elements</dc:title>
  <dc:creator>Gina Kortuem</dc:creator>
  <cp:lastModifiedBy>CYNTHIA K. WILLIAMS</cp:lastModifiedBy>
  <cp:revision>11</cp:revision>
  <dcterms:created xsi:type="dcterms:W3CDTF">2019-03-13T03:57:44Z</dcterms:created>
  <dcterms:modified xsi:type="dcterms:W3CDTF">2019-11-18T20:48:29Z</dcterms:modified>
</cp:coreProperties>
</file>